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632" r:id="rId5"/>
    <p:sldId id="638" r:id="rId6"/>
    <p:sldId id="642" r:id="rId7"/>
    <p:sldId id="639" r:id="rId8"/>
    <p:sldId id="649" r:id="rId9"/>
    <p:sldId id="640" r:id="rId10"/>
    <p:sldId id="723" r:id="rId11"/>
    <p:sldId id="683" r:id="rId12"/>
    <p:sldId id="684" r:id="rId13"/>
    <p:sldId id="682" r:id="rId14"/>
    <p:sldId id="641" r:id="rId15"/>
    <p:sldId id="646" r:id="rId16"/>
    <p:sldId id="651" r:id="rId17"/>
    <p:sldId id="715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12">
          <p15:clr>
            <a:srgbClr val="A4A3A4"/>
          </p15:clr>
        </p15:guide>
        <p15:guide id="2" orient="horz" pos="274">
          <p15:clr>
            <a:srgbClr val="A4A3A4"/>
          </p15:clr>
        </p15:guide>
        <p15:guide id="3" orient="horz" pos="771">
          <p15:clr>
            <a:srgbClr val="A4A3A4"/>
          </p15:clr>
        </p15:guide>
        <p15:guide id="4" orient="horz" pos="704">
          <p15:clr>
            <a:srgbClr val="A4A3A4"/>
          </p15:clr>
        </p15:guide>
        <p15:guide id="5" pos="3920">
          <p15:clr>
            <a:srgbClr val="A4A3A4"/>
          </p15:clr>
        </p15:guide>
        <p15:guide id="6" pos="271">
          <p15:clr>
            <a:srgbClr val="A4A3A4"/>
          </p15:clr>
        </p15:guide>
        <p15:guide id="7" pos="549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drigues Silva Almeida, Denise Almeida" initials="RSADA" lastIdx="4" clrIdx="0">
    <p:extLst>
      <p:ext uri="{19B8F6BF-5375-455C-9EA6-DF929625EA0E}">
        <p15:presenceInfo xmlns:p15="http://schemas.microsoft.com/office/powerpoint/2012/main" userId="S::uczcdrs@ucl.ac.uk::f256de4d-8f1b-44a8-873d-5ca7c681e8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3" autoAdjust="0"/>
    <p:restoredTop sz="81627"/>
  </p:normalViewPr>
  <p:slideViewPr>
    <p:cSldViewPr showGuides="1">
      <p:cViewPr varScale="1">
        <p:scale>
          <a:sx n="72" d="100"/>
          <a:sy n="72" d="100"/>
        </p:scale>
        <p:origin x="1368" y="60"/>
      </p:cViewPr>
      <p:guideLst>
        <p:guide orient="horz" pos="2812"/>
        <p:guide orient="horz" pos="274"/>
        <p:guide orient="horz" pos="771"/>
        <p:guide orient="horz" pos="704"/>
        <p:guide pos="3920"/>
        <p:guide pos="271"/>
        <p:guide pos="549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C65037-9A25-469A-8C3C-D71721CDB659}" type="doc">
      <dgm:prSet loTypeId="urn:microsoft.com/office/officeart/2005/8/layout/pyramid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131ACE-4C5D-42DC-BB2A-6922DB745694}">
      <dgm:prSet phldrT="[Text]"/>
      <dgm:spPr>
        <a:solidFill>
          <a:srgbClr val="00B0F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Society</a:t>
          </a:r>
        </a:p>
      </dgm:t>
    </dgm:pt>
    <dgm:pt modelId="{D98E8513-1D66-421C-AD66-7AE16EB894F5}" type="parTrans" cxnId="{16CC6723-1AF1-4069-BC04-59B2AAEC3309}">
      <dgm:prSet/>
      <dgm:spPr/>
      <dgm:t>
        <a:bodyPr/>
        <a:lstStyle/>
        <a:p>
          <a:endParaRPr lang="en-US"/>
        </a:p>
      </dgm:t>
    </dgm:pt>
    <dgm:pt modelId="{62B31580-7686-4D1A-8338-D7C664A389F3}" type="sibTrans" cxnId="{16CC6723-1AF1-4069-BC04-59B2AAEC3309}">
      <dgm:prSet/>
      <dgm:spPr/>
      <dgm:t>
        <a:bodyPr/>
        <a:lstStyle/>
        <a:p>
          <a:endParaRPr lang="en-US"/>
        </a:p>
      </dgm:t>
    </dgm:pt>
    <dgm:pt modelId="{AFB115A3-3B5E-42E0-B7B4-5CFA3E0BA437}">
      <dgm:prSet phldrT="[Text]"/>
      <dgm:spPr>
        <a:solidFill>
          <a:srgbClr val="B686DA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Courts</a:t>
          </a:r>
        </a:p>
      </dgm:t>
    </dgm:pt>
    <dgm:pt modelId="{23D5DABF-DB17-40DB-8CC6-EF9826FA3BF7}" type="parTrans" cxnId="{492B11D9-C41F-482F-B637-9C33D96BF228}">
      <dgm:prSet/>
      <dgm:spPr/>
      <dgm:t>
        <a:bodyPr/>
        <a:lstStyle/>
        <a:p>
          <a:endParaRPr lang="en-US"/>
        </a:p>
      </dgm:t>
    </dgm:pt>
    <dgm:pt modelId="{F7FF1BC7-92F2-4C99-9A36-3D975BD3EA65}" type="sibTrans" cxnId="{492B11D9-C41F-482F-B637-9C33D96BF228}">
      <dgm:prSet/>
      <dgm:spPr/>
      <dgm:t>
        <a:bodyPr/>
        <a:lstStyle/>
        <a:p>
          <a:endParaRPr lang="en-US"/>
        </a:p>
      </dgm:t>
    </dgm:pt>
    <dgm:pt modelId="{3E16B52A-BCC9-4621-AB8B-E3255DAB2CC5}">
      <dgm:prSet phldrT="[Text]"/>
      <dgm:spPr>
        <a:solidFill>
          <a:srgbClr val="9999FF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Individual</a:t>
          </a:r>
        </a:p>
      </dgm:t>
    </dgm:pt>
    <dgm:pt modelId="{829AA034-CB0B-4357-80D0-B36E83841608}" type="parTrans" cxnId="{7979B3F1-EDC6-44DF-B01C-A33C50B88EF4}">
      <dgm:prSet/>
      <dgm:spPr/>
      <dgm:t>
        <a:bodyPr/>
        <a:lstStyle/>
        <a:p>
          <a:endParaRPr lang="en-US"/>
        </a:p>
      </dgm:t>
    </dgm:pt>
    <dgm:pt modelId="{504C2D3B-FDAF-414A-90AC-3960D9834E0F}" type="sibTrans" cxnId="{7979B3F1-EDC6-44DF-B01C-A33C50B88EF4}">
      <dgm:prSet/>
      <dgm:spPr/>
      <dgm:t>
        <a:bodyPr/>
        <a:lstStyle/>
        <a:p>
          <a:endParaRPr lang="en-US"/>
        </a:p>
      </dgm:t>
    </dgm:pt>
    <dgm:pt modelId="{38FFFF9B-DF2F-4501-90F2-A69FF37CC869}">
      <dgm:prSet phldrT="[Text]"/>
      <dgm:spPr>
        <a:solidFill>
          <a:srgbClr val="0070C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Regulators</a:t>
          </a:r>
        </a:p>
      </dgm:t>
    </dgm:pt>
    <dgm:pt modelId="{8A862286-8218-4718-8BE7-8A765F5238DB}" type="parTrans" cxnId="{6A03EA61-B65E-4453-9C1A-73EA014FA0E7}">
      <dgm:prSet/>
      <dgm:spPr/>
      <dgm:t>
        <a:bodyPr/>
        <a:lstStyle/>
        <a:p>
          <a:endParaRPr lang="en-US"/>
        </a:p>
      </dgm:t>
    </dgm:pt>
    <dgm:pt modelId="{F4C1152F-E0ED-4C4D-954B-789404F144B6}" type="sibTrans" cxnId="{6A03EA61-B65E-4453-9C1A-73EA014FA0E7}">
      <dgm:prSet/>
      <dgm:spPr/>
      <dgm:t>
        <a:bodyPr/>
        <a:lstStyle/>
        <a:p>
          <a:endParaRPr lang="en-US"/>
        </a:p>
      </dgm:t>
    </dgm:pt>
    <dgm:pt modelId="{BCF68EFC-97B9-44E7-8500-7C2F2B774F69}" type="pres">
      <dgm:prSet presAssocID="{A5C65037-9A25-469A-8C3C-D71721CDB659}" presName="compositeShape" presStyleCnt="0">
        <dgm:presLayoutVars>
          <dgm:chMax val="9"/>
          <dgm:dir/>
          <dgm:resizeHandles val="exact"/>
        </dgm:presLayoutVars>
      </dgm:prSet>
      <dgm:spPr/>
    </dgm:pt>
    <dgm:pt modelId="{E3171144-6C89-4827-A4BF-AC932844FC86}" type="pres">
      <dgm:prSet presAssocID="{A5C65037-9A25-469A-8C3C-D71721CDB659}" presName="triangle1" presStyleLbl="node1" presStyleIdx="0" presStyleCnt="4">
        <dgm:presLayoutVars>
          <dgm:bulletEnabled val="1"/>
        </dgm:presLayoutVars>
      </dgm:prSet>
      <dgm:spPr/>
    </dgm:pt>
    <dgm:pt modelId="{5152103F-B5CA-4CDB-AF47-0A065E1250FF}" type="pres">
      <dgm:prSet presAssocID="{A5C65037-9A25-469A-8C3C-D71721CDB659}" presName="triangle2" presStyleLbl="node1" presStyleIdx="1" presStyleCnt="4">
        <dgm:presLayoutVars>
          <dgm:bulletEnabled val="1"/>
        </dgm:presLayoutVars>
      </dgm:prSet>
      <dgm:spPr/>
    </dgm:pt>
    <dgm:pt modelId="{0FE58CE5-0A9E-4E2A-84B7-0B3F7212BC90}" type="pres">
      <dgm:prSet presAssocID="{A5C65037-9A25-469A-8C3C-D71721CDB659}" presName="triangle3" presStyleLbl="node1" presStyleIdx="2" presStyleCnt="4">
        <dgm:presLayoutVars>
          <dgm:bulletEnabled val="1"/>
        </dgm:presLayoutVars>
      </dgm:prSet>
      <dgm:spPr/>
    </dgm:pt>
    <dgm:pt modelId="{BA6A6FBD-BAEF-4E64-9B3A-49001AEC6C75}" type="pres">
      <dgm:prSet presAssocID="{A5C65037-9A25-469A-8C3C-D71721CDB659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7642A41B-B82B-458D-BD6C-083214DA6527}" type="presOf" srcId="{D4131ACE-4C5D-42DC-BB2A-6922DB745694}" destId="{E3171144-6C89-4827-A4BF-AC932844FC86}" srcOrd="0" destOrd="0" presId="urn:microsoft.com/office/officeart/2005/8/layout/pyramid4"/>
    <dgm:cxn modelId="{16CC6723-1AF1-4069-BC04-59B2AAEC3309}" srcId="{A5C65037-9A25-469A-8C3C-D71721CDB659}" destId="{D4131ACE-4C5D-42DC-BB2A-6922DB745694}" srcOrd="0" destOrd="0" parTransId="{D98E8513-1D66-421C-AD66-7AE16EB894F5}" sibTransId="{62B31580-7686-4D1A-8338-D7C664A389F3}"/>
    <dgm:cxn modelId="{6A03EA61-B65E-4453-9C1A-73EA014FA0E7}" srcId="{A5C65037-9A25-469A-8C3C-D71721CDB659}" destId="{38FFFF9B-DF2F-4501-90F2-A69FF37CC869}" srcOrd="3" destOrd="0" parTransId="{8A862286-8218-4718-8BE7-8A765F5238DB}" sibTransId="{F4C1152F-E0ED-4C4D-954B-789404F144B6}"/>
    <dgm:cxn modelId="{A8AEB042-0E18-4838-A931-06C69F878E5F}" type="presOf" srcId="{38FFFF9B-DF2F-4501-90F2-A69FF37CC869}" destId="{BA6A6FBD-BAEF-4E64-9B3A-49001AEC6C75}" srcOrd="0" destOrd="0" presId="urn:microsoft.com/office/officeart/2005/8/layout/pyramid4"/>
    <dgm:cxn modelId="{85D3A265-85D5-4274-B5C0-07436849FB53}" type="presOf" srcId="{AFB115A3-3B5E-42E0-B7B4-5CFA3E0BA437}" destId="{5152103F-B5CA-4CDB-AF47-0A065E1250FF}" srcOrd="0" destOrd="0" presId="urn:microsoft.com/office/officeart/2005/8/layout/pyramid4"/>
    <dgm:cxn modelId="{2A3727C0-CBEC-409B-A3B1-1EAFB812E1DF}" type="presOf" srcId="{3E16B52A-BCC9-4621-AB8B-E3255DAB2CC5}" destId="{0FE58CE5-0A9E-4E2A-84B7-0B3F7212BC90}" srcOrd="0" destOrd="0" presId="urn:microsoft.com/office/officeart/2005/8/layout/pyramid4"/>
    <dgm:cxn modelId="{492B11D9-C41F-482F-B637-9C33D96BF228}" srcId="{A5C65037-9A25-469A-8C3C-D71721CDB659}" destId="{AFB115A3-3B5E-42E0-B7B4-5CFA3E0BA437}" srcOrd="1" destOrd="0" parTransId="{23D5DABF-DB17-40DB-8CC6-EF9826FA3BF7}" sibTransId="{F7FF1BC7-92F2-4C99-9A36-3D975BD3EA65}"/>
    <dgm:cxn modelId="{7979B3F1-EDC6-44DF-B01C-A33C50B88EF4}" srcId="{A5C65037-9A25-469A-8C3C-D71721CDB659}" destId="{3E16B52A-BCC9-4621-AB8B-E3255DAB2CC5}" srcOrd="2" destOrd="0" parTransId="{829AA034-CB0B-4357-80D0-B36E83841608}" sibTransId="{504C2D3B-FDAF-414A-90AC-3960D9834E0F}"/>
    <dgm:cxn modelId="{479BAFFB-8F7B-4189-BCA6-21FC00B90527}" type="presOf" srcId="{A5C65037-9A25-469A-8C3C-D71721CDB659}" destId="{BCF68EFC-97B9-44E7-8500-7C2F2B774F69}" srcOrd="0" destOrd="0" presId="urn:microsoft.com/office/officeart/2005/8/layout/pyramid4"/>
    <dgm:cxn modelId="{BF647871-5E7D-4FF7-B85D-51E2CB3A8C68}" type="presParOf" srcId="{BCF68EFC-97B9-44E7-8500-7C2F2B774F69}" destId="{E3171144-6C89-4827-A4BF-AC932844FC86}" srcOrd="0" destOrd="0" presId="urn:microsoft.com/office/officeart/2005/8/layout/pyramid4"/>
    <dgm:cxn modelId="{620F75B6-0F6B-4813-A913-81C014AA6B80}" type="presParOf" srcId="{BCF68EFC-97B9-44E7-8500-7C2F2B774F69}" destId="{5152103F-B5CA-4CDB-AF47-0A065E1250FF}" srcOrd="1" destOrd="0" presId="urn:microsoft.com/office/officeart/2005/8/layout/pyramid4"/>
    <dgm:cxn modelId="{2132AE49-ECA4-40A3-B236-B2E5EFCAC94A}" type="presParOf" srcId="{BCF68EFC-97B9-44E7-8500-7C2F2B774F69}" destId="{0FE58CE5-0A9E-4E2A-84B7-0B3F7212BC90}" srcOrd="2" destOrd="0" presId="urn:microsoft.com/office/officeart/2005/8/layout/pyramid4"/>
    <dgm:cxn modelId="{1F701512-B124-49A9-A416-EBFEB346FA48}" type="presParOf" srcId="{BCF68EFC-97B9-44E7-8500-7C2F2B774F69}" destId="{BA6A6FBD-BAEF-4E64-9B3A-49001AEC6C75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71144-6C89-4827-A4BF-AC932844FC86}">
      <dsp:nvSpPr>
        <dsp:cNvPr id="0" name=""/>
        <dsp:cNvSpPr/>
      </dsp:nvSpPr>
      <dsp:spPr>
        <a:xfrm>
          <a:off x="1026927" y="0"/>
          <a:ext cx="1762505" cy="1762505"/>
        </a:xfrm>
        <a:prstGeom prst="triangl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Society</a:t>
          </a:r>
        </a:p>
      </dsp:txBody>
      <dsp:txXfrm>
        <a:off x="1467553" y="881253"/>
        <a:ext cx="881253" cy="881252"/>
      </dsp:txXfrm>
    </dsp:sp>
    <dsp:sp modelId="{5152103F-B5CA-4CDB-AF47-0A065E1250FF}">
      <dsp:nvSpPr>
        <dsp:cNvPr id="0" name=""/>
        <dsp:cNvSpPr/>
      </dsp:nvSpPr>
      <dsp:spPr>
        <a:xfrm>
          <a:off x="145675" y="1762505"/>
          <a:ext cx="1762505" cy="1762505"/>
        </a:xfrm>
        <a:prstGeom prst="triangle">
          <a:avLst/>
        </a:prstGeom>
        <a:solidFill>
          <a:srgbClr val="B686D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Courts</a:t>
          </a:r>
        </a:p>
      </dsp:txBody>
      <dsp:txXfrm>
        <a:off x="586301" y="2643758"/>
        <a:ext cx="881253" cy="881252"/>
      </dsp:txXfrm>
    </dsp:sp>
    <dsp:sp modelId="{0FE58CE5-0A9E-4E2A-84B7-0B3F7212BC90}">
      <dsp:nvSpPr>
        <dsp:cNvPr id="0" name=""/>
        <dsp:cNvSpPr/>
      </dsp:nvSpPr>
      <dsp:spPr>
        <a:xfrm rot="10800000">
          <a:off x="1026927" y="1762505"/>
          <a:ext cx="1762505" cy="1762505"/>
        </a:xfrm>
        <a:prstGeom prst="triangle">
          <a:avLst/>
        </a:prstGeom>
        <a:solidFill>
          <a:srgbClr val="9999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Individual</a:t>
          </a:r>
        </a:p>
      </dsp:txBody>
      <dsp:txXfrm rot="10800000">
        <a:off x="1467553" y="1762505"/>
        <a:ext cx="881253" cy="881252"/>
      </dsp:txXfrm>
    </dsp:sp>
    <dsp:sp modelId="{BA6A6FBD-BAEF-4E64-9B3A-49001AEC6C75}">
      <dsp:nvSpPr>
        <dsp:cNvPr id="0" name=""/>
        <dsp:cNvSpPr/>
      </dsp:nvSpPr>
      <dsp:spPr>
        <a:xfrm>
          <a:off x="1908180" y="1762505"/>
          <a:ext cx="1762505" cy="1762505"/>
        </a:xfrm>
        <a:prstGeom prst="triangl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Regulators</a:t>
          </a:r>
        </a:p>
      </dsp:txBody>
      <dsp:txXfrm>
        <a:off x="2348806" y="2643758"/>
        <a:ext cx="881253" cy="881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144CB7-DC0A-48FF-9E8C-523419CD97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Turing Institute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3D488-0D05-411A-8402-A885200B9C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042E9-78A1-4B1C-BB9F-654C1151B68C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9561A-09A4-43CD-8B27-2988718E84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Lomas &amp; Almeida 2021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F7546-C3CC-4F79-8440-69D5B9239D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F6AEF-BF2E-4888-8B7D-6D79E7EC3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022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306D9-D9E9-4EA5-813D-375E6C093ED6}" type="datetimeFigureOut">
              <a:rPr lang="en-GB" smtClean="0"/>
              <a:t>24/08/2021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B9481-87FC-4BF7-B045-54D6BDF02F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76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solidFill>
                  <a:schemeClr val="bg1"/>
                </a:solidFill>
              </a:rPr>
              <a:t>Data is the new oil!</a:t>
            </a:r>
          </a:p>
          <a:p>
            <a:endParaRPr lang="en-US" sz="1200" i="1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OR 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i="1" dirty="0">
                <a:solidFill>
                  <a:schemeClr val="bg1"/>
                </a:solidFill>
              </a:rPr>
              <a:t>Good quality data, ethically and appropriately used is like the flow of water?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B9481-87FC-4BF7-B045-54D6BDF02FF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423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B9481-87FC-4BF7-B045-54D6BDF02FF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751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B9481-87FC-4BF7-B045-54D6BDF02FF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517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B9481-87FC-4BF7-B045-54D6BDF02FF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948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B9481-87FC-4BF7-B045-54D6BDF02FF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088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B9481-87FC-4BF7-B045-54D6BDF02FF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410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B9481-87FC-4BF7-B045-54D6BDF02FF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441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B9481-87FC-4BF7-B045-54D6BDF02FF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537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B9481-87FC-4BF7-B045-54D6BDF02FF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217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B9481-87FC-4BF7-B045-54D6BDF02FF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547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Patents 20 years Trade marks renew every 10 years.</a:t>
            </a:r>
          </a:p>
          <a:p>
            <a:r>
              <a:rPr lang="en-US" dirty="0"/>
              <a:t>Industrial Design – registered design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Presenting your work at trade shows/conferences/exhibitions could be a disclosure.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•Leaving your work unattended or on white boards.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•Discussing sensitive information in public areas.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•Store your confidential information securely.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•Ensure those who you do disclose to agree to and understand your confidentiality.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•If you do need to talk to 3rd parties about your work – WHAT do you actually need to tell them? (can you get the message across without disclosing the confidential information?).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https://www.open.edu/openlearn/ocw/pluginfile.php/801396/mod_resource/content/3/Session%206%20WIPO%20What%20is%20intellectual%20property%20booklet.pdf#:~:text=An%20industrial%20design%20refers%20to,as%20patterns%2C%20lines%20or%20color.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B9481-87FC-4BF7-B045-54D6BDF02FF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39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Patents 20 years Trade marks renew every 10 years.</a:t>
            </a:r>
          </a:p>
          <a:p>
            <a:r>
              <a:rPr lang="en-US" dirty="0"/>
              <a:t>Industrial Design – registered design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Presenting your work at trade shows/conferences/exhibitions could be a disclosure.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•Leaving your work unattended or on white boards.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•Discussing sensitive information in public areas.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•Store your confidential information securely.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•Ensure those who you do disclose to agree to and understand your confidentiality.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•If you do need to talk to 3rd parties about your work – WHAT do you actually need to tell them? (can you get the message across without disclosing the confidential information?).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https://www.open.edu/openlearn/ocw/pluginfile.php/801396/mod_resource/content/3/Session%206%20WIPO%20What%20is%20intellectual%20property%20booklet.pdf#:~:text=An%20industrial%20design%20refers%20to,as%20patterns%2C%20lines%20or%20color.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B9481-87FC-4BF7-B045-54D6BDF02FF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972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B9481-87FC-4BF7-B045-54D6BDF02FF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0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Polygon (light bg)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787775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23/09/2016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5796000" cy="612000"/>
          </a:xfrm>
        </p:spPr>
        <p:txBody>
          <a:bodyPr/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0212" y="2664000"/>
            <a:ext cx="5796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3" y="434975"/>
            <a:ext cx="1381300" cy="576000"/>
          </a:xfrm>
          <a:prstGeom prst="rect">
            <a:avLst/>
          </a:prstGeom>
        </p:spPr>
      </p:pic>
      <p:sp>
        <p:nvSpPr>
          <p:cNvPr id="18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854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275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23/09/2016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710000"/>
            <a:ext cx="8280000" cy="612000"/>
          </a:xfrm>
        </p:spPr>
        <p:txBody>
          <a:bodyPr/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602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491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3pPr marL="432000" indent="-252000">
              <a:defRPr/>
            </a:lvl3pPr>
            <a:lvl4pPr marL="864000" indent="-252000">
              <a:defRPr/>
            </a:lvl4pPr>
            <a:lvl5pPr marL="1296000" indent="-252000">
              <a:defRPr/>
            </a:lvl5pPr>
            <a:lvl6pPr indent="-252000">
              <a:defRPr/>
            </a:lvl6pPr>
            <a:lvl7pPr indent="-252000">
              <a:defRPr/>
            </a:lvl7pPr>
          </a:lstStyle>
          <a:p>
            <a:pPr lvl="0"/>
            <a:r>
              <a:rPr lang="en-GB" dirty="0"/>
              <a:t>Click to add sub-header text. Indent for secondary levels and bullets. Or use buttons to add content.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23/09/2016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84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999" y="432000"/>
            <a:ext cx="8280000" cy="2376000"/>
          </a:xfrm>
        </p:spPr>
        <p:txBody>
          <a:bodyPr/>
          <a:lstStyle>
            <a:lvl1pPr>
              <a:lnSpc>
                <a:spcPct val="85000"/>
              </a:lnSpc>
              <a:spcAft>
                <a:spcPts val="1800"/>
              </a:spcAft>
              <a:defRPr sz="2400" b="0" baseline="0"/>
            </a:lvl1pPr>
            <a:lvl2pPr>
              <a:defRPr sz="1800" b="1"/>
            </a:lvl2pPr>
            <a:lvl3pPr marL="0" indent="0">
              <a:buFontTx/>
              <a:buNone/>
              <a:defRPr sz="1800"/>
            </a:lvl3pPr>
            <a:lvl4pPr marL="468000" indent="-234000">
              <a:defRPr sz="1800"/>
            </a:lvl4pPr>
            <a:lvl5pPr marL="702000" indent="-234000">
              <a:defRPr sz="1800"/>
            </a:lvl5pPr>
            <a:lvl6pPr>
              <a:defRPr sz="1800"/>
            </a:lvl6pPr>
            <a:lvl7pPr>
              <a:defRPr sz="1800"/>
            </a:lvl7pPr>
          </a:lstStyle>
          <a:p>
            <a:pPr lvl="0"/>
            <a:r>
              <a:rPr lang="en-GB" dirty="0"/>
              <a:t>‘Click to insert quote</a:t>
            </a:r>
            <a:br>
              <a:rPr lang="en-GB" dirty="0"/>
            </a:br>
            <a:r>
              <a:rPr lang="en-GB" dirty="0"/>
              <a:t>over as many lines </a:t>
            </a:r>
            <a:br>
              <a:rPr lang="en-GB" dirty="0"/>
            </a:br>
            <a:r>
              <a:rPr lang="en-GB" dirty="0"/>
              <a:t>as necessary’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23/09/2016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32000" y="1530000"/>
            <a:ext cx="2160000" cy="540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31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75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19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763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432000" y="342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187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39408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999" y="432000"/>
            <a:ext cx="5796000" cy="4032000"/>
          </a:xfrm>
        </p:spPr>
        <p:txBody>
          <a:bodyPr/>
          <a:lstStyle>
            <a:lvl1pPr>
              <a:lnSpc>
                <a:spcPct val="85000"/>
              </a:lnSpc>
              <a:defRPr sz="2100" b="0"/>
            </a:lvl1pPr>
            <a:lvl3pPr marL="234000" indent="-234000">
              <a:defRPr/>
            </a:lvl3pPr>
            <a:lvl4pPr marL="468000" indent="-234000">
              <a:defRPr/>
            </a:lvl4pPr>
            <a:lvl5pPr marL="702000" indent="-234000">
              <a:defRPr/>
            </a:lvl5pPr>
            <a:lvl6pPr>
              <a:defRPr/>
            </a:lvl6pPr>
          </a:lstStyle>
          <a:p>
            <a:pPr lvl="0"/>
            <a:r>
              <a:rPr lang="en-GB" dirty="0"/>
              <a:t>Click to add Master Intro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Lomas &amp; Almeida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AI and Regulation – 2021</a:t>
            </a:r>
          </a:p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432000" y="342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7862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2000" y="432000"/>
            <a:ext cx="5796000" cy="4032000"/>
          </a:xfrm>
        </p:spPr>
        <p:txBody>
          <a:bodyPr/>
          <a:lstStyle>
            <a:lvl1pPr>
              <a:lnSpc>
                <a:spcPct val="85000"/>
              </a:lnSpc>
              <a:defRPr sz="2100" b="0">
                <a:solidFill>
                  <a:schemeClr val="bg1"/>
                </a:solidFill>
              </a:defRPr>
            </a:lvl1pPr>
            <a:lvl3pPr marL="234000" indent="-234000">
              <a:defRPr/>
            </a:lvl3pPr>
            <a:lvl4pPr marL="468000" indent="-234000">
              <a:defRPr/>
            </a:lvl4pPr>
            <a:lvl5pPr marL="702000" indent="-234000">
              <a:defRPr/>
            </a:lvl5pPr>
            <a:lvl6pPr>
              <a:defRPr/>
            </a:lvl6pPr>
          </a:lstStyle>
          <a:p>
            <a:pPr lvl="0"/>
            <a:r>
              <a:rPr lang="en-GB" dirty="0"/>
              <a:t>Click to add Master Intro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23/09/2016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32000" y="360000"/>
            <a:ext cx="8280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397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1224000"/>
            <a:ext cx="3924000" cy="3240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indent="-180000">
              <a:defRPr sz="1300"/>
            </a:lvl3pPr>
            <a:lvl4pPr indent="-180000">
              <a:defRPr sz="1300"/>
            </a:lvl4pPr>
            <a:lvl5pPr indent="-180000">
              <a:defRPr sz="1300"/>
            </a:lvl5pPr>
            <a:lvl6pPr indent="-180000">
              <a:defRPr sz="1300" baseline="0"/>
            </a:lvl6pPr>
            <a:lvl7pPr indent="-180000">
              <a:defRPr sz="13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8000" y="1224000"/>
            <a:ext cx="3924000" cy="3240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indent="-180000">
              <a:defRPr sz="1300"/>
            </a:lvl3pPr>
            <a:lvl4pPr indent="-180000">
              <a:defRPr sz="1300"/>
            </a:lvl4pPr>
            <a:lvl5pPr indent="-180000">
              <a:defRPr sz="1300" baseline="0"/>
            </a:lvl5pPr>
            <a:lvl6pPr indent="-180000">
              <a:defRPr sz="1300"/>
            </a:lvl6pPr>
            <a:lvl7pPr indent="-180000">
              <a:defRPr sz="13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23/09/2016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135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3924000" cy="468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1224000"/>
            <a:ext cx="3924000" cy="3240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indent="-180000">
              <a:defRPr sz="1300"/>
            </a:lvl3pPr>
            <a:lvl4pPr indent="-180000">
              <a:defRPr sz="1300"/>
            </a:lvl4pPr>
            <a:lvl5pPr indent="-180000">
              <a:defRPr sz="1300"/>
            </a:lvl5pPr>
            <a:lvl6pPr indent="-180000">
              <a:defRPr sz="1300" baseline="0"/>
            </a:lvl6pPr>
            <a:lvl7pPr indent="-180000">
              <a:defRPr sz="13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23/09/2016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88000" y="432000"/>
            <a:ext cx="3924000" cy="3924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8394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 b="1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23/09/2016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102000" y="1224000"/>
            <a:ext cx="2610000" cy="3096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67000" y="1224000"/>
            <a:ext cx="2610000" cy="3096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32000" y="1224000"/>
            <a:ext cx="2610000" cy="3096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85964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(1 large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32000" y="1224000"/>
            <a:ext cx="6120000" cy="2700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 b="1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23/09/2016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966000" y="1224000"/>
            <a:ext cx="1746000" cy="1224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966000" y="2700000"/>
            <a:ext cx="1746000" cy="1224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0102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4000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23/09/2016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32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4"/>
          </p:nvPr>
        </p:nvSpPr>
        <p:spPr>
          <a:xfrm>
            <a:off x="1644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4000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644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6"/>
          </p:nvPr>
        </p:nvSpPr>
        <p:spPr>
          <a:xfrm>
            <a:off x="2856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4000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856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8"/>
          </p:nvPr>
        </p:nvSpPr>
        <p:spPr>
          <a:xfrm>
            <a:off x="4068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4000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4068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0"/>
          </p:nvPr>
        </p:nvSpPr>
        <p:spPr>
          <a:xfrm>
            <a:off x="5280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4000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5280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22"/>
          </p:nvPr>
        </p:nvSpPr>
        <p:spPr>
          <a:xfrm>
            <a:off x="6492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4000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6492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4"/>
          </p:nvPr>
        </p:nvSpPr>
        <p:spPr>
          <a:xfrm>
            <a:off x="7704000" y="3096000"/>
            <a:ext cx="1008000" cy="1116000"/>
          </a:xfrm>
        </p:spPr>
        <p:txBody>
          <a:bodyPr/>
          <a:lstStyle>
            <a:lvl1pPr>
              <a:defRPr sz="1300" b="0"/>
            </a:lvl1pPr>
            <a:lvl2pPr>
              <a:defRPr sz="1300" b="0"/>
            </a:lvl2pPr>
            <a:lvl3pPr>
              <a:defRPr sz="1300" b="0"/>
            </a:lvl3pPr>
            <a:lvl4pPr marL="234000" indent="0">
              <a:buNone/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7704000" y="1332000"/>
            <a:ext cx="1008000" cy="1548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269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Polygon (dark dg)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787775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32000" y="4723200"/>
            <a:ext cx="828000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23/09/2016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96000" y="4849200"/>
            <a:ext cx="5400000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72000" y="4723200"/>
            <a:ext cx="540000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5796000" cy="612000"/>
          </a:xfrm>
        </p:spPr>
        <p:txBody>
          <a:bodyPr/>
          <a:lstStyle>
            <a:lvl1pPr>
              <a:defRPr sz="5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30212" y="2664000"/>
            <a:ext cx="5796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2" name="Picture 11" descr="ATI_logo_white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432000"/>
            <a:ext cx="1381299" cy="576000"/>
          </a:xfrm>
          <a:prstGeom prst="rect">
            <a:avLst/>
          </a:prstGeom>
        </p:spPr>
      </p:pic>
      <p:sp>
        <p:nvSpPr>
          <p:cNvPr id="14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854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92489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Image only (white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23/09/2016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5712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 only (black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23/09/2016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4755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Details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23/09/2016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32000" y="3096000"/>
            <a:ext cx="5760000" cy="900000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  <a:lvl2pPr marL="234000" indent="-234000">
              <a:buFont typeface="Arial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468000">
              <a:defRPr sz="1800">
                <a:solidFill>
                  <a:schemeClr val="bg1"/>
                </a:solidFill>
              </a:defRPr>
            </a:lvl3pPr>
            <a:lvl4pPr marL="702000">
              <a:defRPr sz="1800">
                <a:solidFill>
                  <a:schemeClr val="bg1"/>
                </a:solidFill>
              </a:defRPr>
            </a:lvl4pPr>
            <a:lvl5pPr marL="936000"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3006000"/>
            <a:ext cx="3042000" cy="540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  <p:pic>
        <p:nvPicPr>
          <p:cNvPr id="10" name="Picture 9" descr="ATI_logo_white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57200"/>
            <a:ext cx="120863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16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Detail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23/09/2016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32000" y="3096000"/>
            <a:ext cx="5760000" cy="900000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  <a:lvl2pPr marL="234000" indent="-234000">
              <a:buFont typeface="Arial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468000">
              <a:defRPr sz="1800">
                <a:solidFill>
                  <a:schemeClr val="bg1"/>
                </a:solidFill>
              </a:defRPr>
            </a:lvl3pPr>
            <a:lvl4pPr marL="702000">
              <a:defRPr sz="1800">
                <a:solidFill>
                  <a:schemeClr val="bg1"/>
                </a:solidFill>
              </a:defRPr>
            </a:lvl4pPr>
            <a:lvl5pPr marL="936000"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3006000"/>
            <a:ext cx="3042000" cy="540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15062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23/09/2016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3388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23/09/2016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285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olygon (light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3787775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23/09/2016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8280000" cy="612000"/>
          </a:xfrm>
        </p:spPr>
        <p:txBody>
          <a:bodyPr/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2000" y="2664000"/>
            <a:ext cx="8280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3" y="434975"/>
            <a:ext cx="1381300" cy="576000"/>
          </a:xfrm>
          <a:prstGeom prst="rect">
            <a:avLst/>
          </a:prstGeom>
        </p:spPr>
      </p:pic>
      <p:sp>
        <p:nvSpPr>
          <p:cNvPr id="16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854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745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olygon (dark bg)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3787775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23/09/2016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8280000" cy="612000"/>
          </a:xfrm>
        </p:spPr>
        <p:txBody>
          <a:bodyPr/>
          <a:lstStyle>
            <a:lvl1pPr>
              <a:defRPr sz="5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2000" y="2664000"/>
            <a:ext cx="8280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4" name="Picture 13" descr="ATI_logo_white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432000"/>
            <a:ext cx="1381299" cy="576000"/>
          </a:xfrm>
          <a:prstGeom prst="rect">
            <a:avLst/>
          </a:prstGeom>
        </p:spPr>
      </p:pic>
      <p:sp>
        <p:nvSpPr>
          <p:cNvPr id="1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854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113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23/09/2016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8280000" cy="612000"/>
          </a:xfrm>
        </p:spPr>
        <p:txBody>
          <a:bodyPr/>
          <a:lstStyle>
            <a:lvl1pPr>
              <a:defRPr sz="5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2000" y="2664000"/>
            <a:ext cx="8280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1" name="Picture 10" descr="ATI_logo_white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432000"/>
            <a:ext cx="1381299" cy="576000"/>
          </a:xfrm>
          <a:prstGeom prst="rect">
            <a:avLst/>
          </a:prstGeom>
        </p:spPr>
      </p:pic>
      <p:sp>
        <p:nvSpPr>
          <p:cNvPr id="14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854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7861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(black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23/09/2016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8280000" cy="612000"/>
          </a:xfrm>
        </p:spPr>
        <p:txBody>
          <a:bodyPr/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2000" y="2664000"/>
            <a:ext cx="8280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3" y="434975"/>
            <a:ext cx="1381300" cy="576000"/>
          </a:xfrm>
          <a:prstGeom prst="rect">
            <a:avLst/>
          </a:prstGeom>
        </p:spPr>
      </p:pic>
      <p:sp>
        <p:nvSpPr>
          <p:cNvPr id="14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854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697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(white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23/09/2016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980000"/>
            <a:ext cx="8280000" cy="612000"/>
          </a:xfrm>
        </p:spPr>
        <p:txBody>
          <a:bodyPr/>
          <a:lstStyle>
            <a:lvl1pPr>
              <a:defRPr sz="5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2000" y="2664000"/>
            <a:ext cx="8280000" cy="540000"/>
          </a:xfrm>
        </p:spPr>
        <p:txBody>
          <a:bodyPr/>
          <a:lstStyle>
            <a:lvl1pPr marL="0" indent="0" algn="l">
              <a:lnSpc>
                <a:spcPct val="85000"/>
              </a:lnSpc>
              <a:buNone/>
              <a:defRPr sz="3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2" name="Picture 11" descr="ATI_logo_white.ai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432000"/>
            <a:ext cx="1381299" cy="576000"/>
          </a:xfrm>
          <a:prstGeom prst="rect">
            <a:avLst/>
          </a:prstGeom>
        </p:spPr>
      </p:pic>
      <p:sp>
        <p:nvSpPr>
          <p:cNvPr id="14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854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350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Dar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23/09/2016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710000"/>
            <a:ext cx="8280000" cy="612000"/>
          </a:xfrm>
        </p:spPr>
        <p:txBody>
          <a:bodyPr/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602000"/>
            <a:ext cx="8280000" cy="28800"/>
          </a:xfrm>
          <a:solidFill>
            <a:schemeClr val="bg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437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Light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23/09/2016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2000" y="1710000"/>
            <a:ext cx="8280000" cy="612000"/>
          </a:xfrm>
        </p:spPr>
        <p:txBody>
          <a:bodyPr/>
          <a:lstStyle>
            <a:lvl1pPr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2000" y="1602000"/>
            <a:ext cx="8280000" cy="288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1044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1296000" y="4723200"/>
            <a:ext cx="3600000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Alan Turing Institute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8280000" cy="46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224000"/>
            <a:ext cx="8280000" cy="32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add sub-header text. Indent for secondary levels and bullets. Or use buttons to add content. 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2000" y="4723200"/>
            <a:ext cx="828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23/09/2016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6000" y="4849200"/>
            <a:ext cx="5400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72000" y="4723200"/>
            <a:ext cx="540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2000" y="4716000"/>
            <a:ext cx="8280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21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1" r:id="rId2"/>
    <p:sldLayoutId id="2147483666" r:id="rId3"/>
    <p:sldLayoutId id="2147483667" r:id="rId4"/>
    <p:sldLayoutId id="2147483661" r:id="rId5"/>
    <p:sldLayoutId id="2147483664" r:id="rId6"/>
    <p:sldLayoutId id="2147483665" r:id="rId7"/>
    <p:sldLayoutId id="2147483660" r:id="rId8"/>
    <p:sldLayoutId id="2147483662" r:id="rId9"/>
    <p:sldLayoutId id="2147483677" r:id="rId10"/>
    <p:sldLayoutId id="2147483650" r:id="rId11"/>
    <p:sldLayoutId id="2147483672" r:id="rId12"/>
    <p:sldLayoutId id="2147483663" r:id="rId13"/>
    <p:sldLayoutId id="2147483673" r:id="rId14"/>
    <p:sldLayoutId id="2147483652" r:id="rId15"/>
    <p:sldLayoutId id="2147483657" r:id="rId16"/>
    <p:sldLayoutId id="2147483674" r:id="rId17"/>
    <p:sldLayoutId id="2147483679" r:id="rId18"/>
    <p:sldLayoutId id="2147483670" r:id="rId19"/>
    <p:sldLayoutId id="2147483659" r:id="rId20"/>
    <p:sldLayoutId id="2147483669" r:id="rId21"/>
    <p:sldLayoutId id="2147483680" r:id="rId22"/>
    <p:sldLayoutId id="2147483676" r:id="rId23"/>
    <p:sldLayoutId id="2147483654" r:id="rId24"/>
    <p:sldLayoutId id="2147483655" r:id="rId25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0"/>
        </a:spcAft>
        <a:buFont typeface="Arial" panose="020B0604020202020204" pitchFamily="34" charset="0"/>
        <a:buNone/>
        <a:defRPr sz="21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52000" algn="l" defTabSz="914400" rtl="0" eaLnBrk="1" latinLnBrk="0" hangingPunct="1">
        <a:spcBef>
          <a:spcPts val="0"/>
        </a:spcBef>
        <a:spcAft>
          <a:spcPts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52000" algn="l" defTabSz="914400" rtl="0" eaLnBrk="1" latinLnBrk="0" hangingPunct="1">
        <a:spcBef>
          <a:spcPts val="0"/>
        </a:spcBef>
        <a:spcAft>
          <a:spcPts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000" indent="-252000" algn="l" defTabSz="914400" rtl="0" eaLnBrk="1" latinLnBrk="0" hangingPunct="1">
        <a:spcBef>
          <a:spcPts val="0"/>
        </a:spcBef>
        <a:spcAft>
          <a:spcPts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ipolex.wipo.int/en/text/283854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World_Intellectual_Property_Organization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wipo.int/about-wipo/e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m.coe.int/responsability-and-ai-en/168097d9c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i4ai.wordpres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://www.counterview.net/2014/08/saarcs-kathmandu-summit-in-november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pngimg.com/download/5293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8778" y="483518"/>
            <a:ext cx="8388472" cy="1910490"/>
          </a:xfrm>
        </p:spPr>
        <p:txBody>
          <a:bodyPr/>
          <a:lstStyle/>
          <a:p>
            <a:r>
              <a:rPr lang="en-GB" dirty="0"/>
              <a:t>Part 1</a:t>
            </a:r>
            <a:br>
              <a:rPr lang="en-GB" dirty="0"/>
            </a:br>
            <a:br>
              <a:rPr lang="en-GB" dirty="0"/>
            </a:br>
            <a:r>
              <a:rPr lang="en-GB" dirty="0"/>
              <a:t>Legislation and Regulatory Contexts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308778" y="1131590"/>
            <a:ext cx="8280000" cy="28800"/>
          </a:xfrm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61A347-8490-B740-B9DF-F3B086E29078}"/>
              </a:ext>
            </a:extLst>
          </p:cNvPr>
          <p:cNvSpPr txBox="1"/>
          <p:nvPr/>
        </p:nvSpPr>
        <p:spPr>
          <a:xfrm>
            <a:off x="3517490" y="18951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8B415-ED6C-4B38-A672-376ED139A0EE}"/>
              </a:ext>
            </a:extLst>
          </p:cNvPr>
          <p:cNvSpPr txBox="1"/>
          <p:nvPr/>
        </p:nvSpPr>
        <p:spPr>
          <a:xfrm>
            <a:off x="1547664" y="2182894"/>
            <a:ext cx="4896544" cy="20953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GB" sz="2100" b="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2F965B-2278-4B15-85C5-FC42476E5A51}"/>
              </a:ext>
            </a:extLst>
          </p:cNvPr>
          <p:cNvSpPr txBox="1"/>
          <p:nvPr/>
        </p:nvSpPr>
        <p:spPr>
          <a:xfrm>
            <a:off x="1259632" y="4867200"/>
            <a:ext cx="19979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800" dirty="0"/>
              <a:t>Lomas &amp; Almeida 2021</a:t>
            </a:r>
          </a:p>
        </p:txBody>
      </p:sp>
    </p:spTree>
    <p:extLst>
      <p:ext uri="{BB962C8B-B14F-4D97-AF65-F5344CB8AC3E}">
        <p14:creationId xmlns:p14="http://schemas.microsoft.com/office/powerpoint/2010/main" val="131459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7483" y="152278"/>
            <a:ext cx="5800516" cy="907304"/>
          </a:xfrm>
        </p:spPr>
        <p:txBody>
          <a:bodyPr/>
          <a:lstStyle/>
          <a:p>
            <a:r>
              <a:rPr lang="en-GB" dirty="0"/>
              <a:t>World Intellectual Property Organisation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432000" y="480499"/>
            <a:ext cx="8280000" cy="28800"/>
          </a:xfrm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50500-2B2F-4E26-AC85-6A31D750D4BF}"/>
              </a:ext>
            </a:extLst>
          </p:cNvPr>
          <p:cNvSpPr txBox="1"/>
          <p:nvPr/>
        </p:nvSpPr>
        <p:spPr>
          <a:xfrm>
            <a:off x="2527269" y="890974"/>
            <a:ext cx="3700730" cy="30440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GB" altLang="en-US" sz="20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4183A-5784-4873-BC8D-514ABF131660}"/>
              </a:ext>
            </a:extLst>
          </p:cNvPr>
          <p:cNvSpPr txBox="1"/>
          <p:nvPr/>
        </p:nvSpPr>
        <p:spPr>
          <a:xfrm>
            <a:off x="1259632" y="4904168"/>
            <a:ext cx="14401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800" dirty="0"/>
              <a:t>Lomas &amp; Almeida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C9C88-A1B1-42F8-9745-EDCA66787D92}"/>
              </a:ext>
            </a:extLst>
          </p:cNvPr>
          <p:cNvSpPr txBox="1"/>
          <p:nvPr/>
        </p:nvSpPr>
        <p:spPr>
          <a:xfrm>
            <a:off x="3923928" y="1115911"/>
            <a:ext cx="4968552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000" dirty="0"/>
              <a:t>“</a:t>
            </a:r>
            <a:r>
              <a:rPr lang="en-US" sz="2000" b="0" i="0" dirty="0">
                <a:solidFill>
                  <a:srgbClr val="3B3B3B"/>
                </a:solidFill>
                <a:effectLst/>
                <a:latin typeface="Arial" panose="020B0604020202020204" pitchFamily="34" charset="0"/>
              </a:rPr>
              <a:t>Our mission is to lead the </a:t>
            </a:r>
            <a:r>
              <a:rPr lang="en-US" sz="2000" b="1" i="0" dirty="0">
                <a:solidFill>
                  <a:srgbClr val="3B3B3B"/>
                </a:solidFill>
                <a:effectLst/>
                <a:latin typeface="Arial" panose="020B0604020202020204" pitchFamily="34" charset="0"/>
              </a:rPr>
              <a:t>development of a balanced</a:t>
            </a:r>
            <a:r>
              <a:rPr lang="en-US" sz="2000" b="0" i="0" dirty="0">
                <a:solidFill>
                  <a:srgbClr val="3B3B3B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2000" b="1" i="0" dirty="0">
                <a:solidFill>
                  <a:srgbClr val="3B3B3B"/>
                </a:solidFill>
                <a:effectLst/>
                <a:latin typeface="Arial" panose="020B0604020202020204" pitchFamily="34" charset="0"/>
              </a:rPr>
              <a:t>effective</a:t>
            </a:r>
            <a:r>
              <a:rPr lang="en-US" sz="2000" b="0" i="0" dirty="0">
                <a:solidFill>
                  <a:srgbClr val="3B3B3B"/>
                </a:solidFill>
                <a:effectLst/>
                <a:latin typeface="Arial" panose="020B0604020202020204" pitchFamily="34" charset="0"/>
              </a:rPr>
              <a:t> international IP system that enables </a:t>
            </a:r>
            <a:r>
              <a:rPr lang="en-US" sz="2000" b="1" i="0" dirty="0">
                <a:solidFill>
                  <a:srgbClr val="3B3B3B"/>
                </a:solidFill>
                <a:effectLst/>
                <a:latin typeface="Arial" panose="020B0604020202020204" pitchFamily="34" charset="0"/>
              </a:rPr>
              <a:t>innovation</a:t>
            </a:r>
            <a:r>
              <a:rPr lang="en-US" sz="2000" b="0" i="0" dirty="0">
                <a:solidFill>
                  <a:srgbClr val="3B3B3B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2000" b="1" i="0" dirty="0">
                <a:solidFill>
                  <a:srgbClr val="3B3B3B"/>
                </a:solidFill>
                <a:effectLst/>
                <a:latin typeface="Arial" panose="020B0604020202020204" pitchFamily="34" charset="0"/>
              </a:rPr>
              <a:t>creativity</a:t>
            </a:r>
            <a:r>
              <a:rPr lang="en-US" sz="2000" b="0" i="0" dirty="0">
                <a:solidFill>
                  <a:srgbClr val="3B3B3B"/>
                </a:solidFill>
                <a:effectLst/>
                <a:latin typeface="Arial" panose="020B0604020202020204" pitchFamily="34" charset="0"/>
              </a:rPr>
              <a:t> for the </a:t>
            </a:r>
            <a:r>
              <a:rPr lang="en-US" sz="2000" b="1" i="0" dirty="0">
                <a:solidFill>
                  <a:srgbClr val="3B3B3B"/>
                </a:solidFill>
                <a:effectLst/>
                <a:latin typeface="Arial" panose="020B0604020202020204" pitchFamily="34" charset="0"/>
              </a:rPr>
              <a:t>benefit of all</a:t>
            </a:r>
            <a:r>
              <a:rPr lang="en-US" sz="2000" b="0" i="0" dirty="0">
                <a:solidFill>
                  <a:srgbClr val="3B3B3B"/>
                </a:solidFill>
                <a:effectLst/>
                <a:latin typeface="Arial" panose="020B0604020202020204" pitchFamily="34" charset="0"/>
              </a:rPr>
              <a:t>. Our mandate, governing bodies and procedures are set out in the </a:t>
            </a:r>
            <a:r>
              <a:rPr lang="en-US" sz="2000" b="0" i="0" u="none" strike="noStrike" dirty="0">
                <a:solidFill>
                  <a:srgbClr val="6F91C8"/>
                </a:solidFill>
                <a:effectLst/>
                <a:latin typeface="Arial" panose="020B0604020202020204" pitchFamily="34" charset="0"/>
                <a:hlinkClick r:id="rId3"/>
              </a:rPr>
              <a:t>WIPO Convention</a:t>
            </a:r>
            <a:r>
              <a:rPr lang="en-US" sz="2000" b="0" i="0" dirty="0">
                <a:solidFill>
                  <a:srgbClr val="3B3B3B"/>
                </a:solidFill>
                <a:effectLst/>
                <a:latin typeface="Arial" panose="020B0604020202020204" pitchFamily="34" charset="0"/>
              </a:rPr>
              <a:t>, which established WIPO in 1967.”</a:t>
            </a:r>
          </a:p>
          <a:p>
            <a:pPr>
              <a:defRPr/>
            </a:pPr>
            <a:r>
              <a:rPr lang="en-GB" sz="2000" dirty="0">
                <a:hlinkClick r:id="rId4"/>
              </a:rPr>
              <a:t>https://www.wipo.int/about-wipo/en/</a:t>
            </a:r>
            <a:r>
              <a:rPr lang="en-US" sz="2000" dirty="0">
                <a:solidFill>
                  <a:srgbClr val="3B3B3B"/>
                </a:solidFill>
                <a:latin typeface="Arial" panose="020B0604020202020204" pitchFamily="34" charset="0"/>
              </a:rPr>
              <a:t> </a:t>
            </a:r>
            <a:endParaRPr lang="en-GB" sz="2000" dirty="0"/>
          </a:p>
          <a:p>
            <a:pPr marL="214313" indent="-214313">
              <a:buFont typeface="Arial" pitchFamily="34" charset="0"/>
              <a:buChar char="•"/>
              <a:defRPr/>
            </a:pPr>
            <a:endParaRPr lang="en-GB" altLang="en-US" sz="2000" dirty="0"/>
          </a:p>
          <a:p>
            <a:pPr>
              <a:defRPr/>
            </a:pPr>
            <a:endParaRPr lang="en-GB" altLang="en-US" sz="1800" dirty="0"/>
          </a:p>
        </p:txBody>
      </p:sp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E93495AF-2345-47A3-A3C8-DE8C53F5A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7483" y="1208456"/>
            <a:ext cx="3136406" cy="2587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50774C-2A1A-4F4E-8874-2E6A014FE239}"/>
              </a:ext>
            </a:extLst>
          </p:cNvPr>
          <p:cNvSpPr txBox="1"/>
          <p:nvPr/>
        </p:nvSpPr>
        <p:spPr>
          <a:xfrm>
            <a:off x="427483" y="3954422"/>
            <a:ext cx="30643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>
                <a:hlinkClick r:id="rId6" tooltip="https://en.wikipedia.org/wiki/World_Intellectual_Property_Organization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3625128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7482" y="152278"/>
            <a:ext cx="7960941" cy="907304"/>
          </a:xfrm>
        </p:spPr>
        <p:txBody>
          <a:bodyPr/>
          <a:lstStyle/>
          <a:p>
            <a:r>
              <a:rPr lang="en-GB" dirty="0"/>
              <a:t>Privacy and Personal Data: Mapping of information privacy regimes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432000" y="480499"/>
            <a:ext cx="8280000" cy="28800"/>
          </a:xfrm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50500-2B2F-4E26-AC85-6A31D750D4BF}"/>
              </a:ext>
            </a:extLst>
          </p:cNvPr>
          <p:cNvSpPr txBox="1"/>
          <p:nvPr/>
        </p:nvSpPr>
        <p:spPr>
          <a:xfrm>
            <a:off x="2843808" y="900000"/>
            <a:ext cx="3700730" cy="30440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GB" altLang="en-US" sz="20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4183A-5784-4873-BC8D-514ABF131660}"/>
              </a:ext>
            </a:extLst>
          </p:cNvPr>
          <p:cNvSpPr txBox="1"/>
          <p:nvPr/>
        </p:nvSpPr>
        <p:spPr>
          <a:xfrm>
            <a:off x="1259632" y="4904168"/>
            <a:ext cx="14401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800" dirty="0"/>
              <a:t>Lomas &amp; Almeida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9392F2-3BA6-4F40-8D9F-9F5B40A61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4" t="17801" r="22439" b="7769"/>
          <a:stretch/>
        </p:blipFill>
        <p:spPr>
          <a:xfrm>
            <a:off x="899592" y="627534"/>
            <a:ext cx="7272408" cy="35882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5462F6-B10F-4D69-9347-C41757BB88F6}"/>
              </a:ext>
            </a:extLst>
          </p:cNvPr>
          <p:cNvSpPr txBox="1"/>
          <p:nvPr/>
        </p:nvSpPr>
        <p:spPr>
          <a:xfrm>
            <a:off x="1043608" y="4215777"/>
            <a:ext cx="662473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This image is produced with permission of David </a:t>
            </a:r>
            <a:r>
              <a:rPr lang="en-US" sz="900" dirty="0" err="1"/>
              <a:t>Banisar</a:t>
            </a:r>
            <a:r>
              <a:rPr lang="en-US" sz="900" dirty="0"/>
              <a:t>. See https://www.researchgate.net/publication/337060085_National_Comprehensive_Data_ProtectionPrivacy_Laws_and_Bills_-_November_2019</a:t>
            </a:r>
          </a:p>
        </p:txBody>
      </p:sp>
    </p:spTree>
    <p:extLst>
      <p:ext uri="{BB962C8B-B14F-4D97-AF65-F5344CB8AC3E}">
        <p14:creationId xmlns:p14="http://schemas.microsoft.com/office/powerpoint/2010/main" val="363671405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7483" y="152278"/>
            <a:ext cx="5800516" cy="907304"/>
          </a:xfrm>
        </p:spPr>
        <p:txBody>
          <a:bodyPr/>
          <a:lstStyle/>
          <a:p>
            <a:r>
              <a:rPr lang="en-GB" dirty="0"/>
              <a:t>Mapping of information access regimes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432000" y="480499"/>
            <a:ext cx="8280000" cy="28800"/>
          </a:xfrm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50500-2B2F-4E26-AC85-6A31D750D4BF}"/>
              </a:ext>
            </a:extLst>
          </p:cNvPr>
          <p:cNvSpPr txBox="1"/>
          <p:nvPr/>
        </p:nvSpPr>
        <p:spPr>
          <a:xfrm>
            <a:off x="2843808" y="900000"/>
            <a:ext cx="3700730" cy="30440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GB" altLang="en-US" sz="20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4183A-5784-4873-BC8D-514ABF131660}"/>
              </a:ext>
            </a:extLst>
          </p:cNvPr>
          <p:cNvSpPr txBox="1"/>
          <p:nvPr/>
        </p:nvSpPr>
        <p:spPr>
          <a:xfrm>
            <a:off x="1259632" y="4904168"/>
            <a:ext cx="14401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800" dirty="0"/>
              <a:t>Lomas &amp; Almeida 2021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4534522F-6B0B-4299-A925-551BACF949BD}"/>
              </a:ext>
            </a:extLst>
          </p:cNvPr>
          <p:cNvSpPr txBox="1">
            <a:spLocks/>
          </p:cNvSpPr>
          <p:nvPr/>
        </p:nvSpPr>
        <p:spPr>
          <a:xfrm>
            <a:off x="427483" y="477906"/>
            <a:ext cx="5800516" cy="5816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515377-0272-4714-92BB-DF31B13E7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75" t="18194" r="3538" b="11198"/>
          <a:stretch/>
        </p:blipFill>
        <p:spPr>
          <a:xfrm>
            <a:off x="1475656" y="683684"/>
            <a:ext cx="6408712" cy="3637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0900A0-B1F1-4926-BD7D-48F8EB549264}"/>
              </a:ext>
            </a:extLst>
          </p:cNvPr>
          <p:cNvSpPr txBox="1"/>
          <p:nvPr/>
        </p:nvSpPr>
        <p:spPr>
          <a:xfrm>
            <a:off x="1259632" y="4278821"/>
            <a:ext cx="87530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/>
              <a:t>This image is produced with permission of David </a:t>
            </a:r>
            <a:r>
              <a:rPr lang="en-US" sz="900" dirty="0" err="1"/>
              <a:t>Banisar</a:t>
            </a:r>
            <a:r>
              <a:rPr lang="en-US" sz="900" dirty="0"/>
              <a:t>. See https://www.researchgate.net/publication/256010224_National_Right_to_Information_Laws_Regulations_and_Initiatives_2017_Map</a:t>
            </a:r>
          </a:p>
        </p:txBody>
      </p:sp>
    </p:spTree>
    <p:extLst>
      <p:ext uri="{BB962C8B-B14F-4D97-AF65-F5344CB8AC3E}">
        <p14:creationId xmlns:p14="http://schemas.microsoft.com/office/powerpoint/2010/main" val="97470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7482" y="152278"/>
            <a:ext cx="8289035" cy="907304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Activity: Mapping out the legislative and regulatory landscape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432000" y="480499"/>
            <a:ext cx="8280000" cy="28800"/>
          </a:xfrm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50500-2B2F-4E26-AC85-6A31D750D4BF}"/>
              </a:ext>
            </a:extLst>
          </p:cNvPr>
          <p:cNvSpPr txBox="1"/>
          <p:nvPr/>
        </p:nvSpPr>
        <p:spPr>
          <a:xfrm>
            <a:off x="2843808" y="900000"/>
            <a:ext cx="3700730" cy="30440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GB" altLang="en-US" sz="20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4183A-5784-4873-BC8D-514ABF131660}"/>
              </a:ext>
            </a:extLst>
          </p:cNvPr>
          <p:cNvSpPr txBox="1"/>
          <p:nvPr/>
        </p:nvSpPr>
        <p:spPr>
          <a:xfrm>
            <a:off x="1259632" y="4904168"/>
            <a:ext cx="14401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800" dirty="0"/>
              <a:t>Lomas &amp; Almeida 2021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631B7A-3E6E-4333-B98F-789D99E45CB4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8280000" cy="46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4A9A51-96FF-4515-BEEF-71FC6CA4FBE7}"/>
              </a:ext>
            </a:extLst>
          </p:cNvPr>
          <p:cNvSpPr txBox="1">
            <a:spLocks/>
          </p:cNvSpPr>
          <p:nvPr/>
        </p:nvSpPr>
        <p:spPr>
          <a:xfrm>
            <a:off x="427483" y="627534"/>
            <a:ext cx="4792589" cy="37605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To map out the legislative context either for your organization or an organization you are familiar with. Consider: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What is the broad legislative context?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Who are the regulators?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How/where/why might AI be developed/deployed?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Who are the stakeholders?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What could be the benefits of AI in this context?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What might be the risks taking into account any issues around potential harm or damage or rights infringements? </a:t>
            </a:r>
            <a:endParaRPr lang="en-US" sz="2000" dirty="0">
              <a:cs typeface="Arial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 descr="Bees working on a honeycomb">
            <a:extLst>
              <a:ext uri="{FF2B5EF4-FFF2-40B4-BE49-F238E27FC236}">
                <a16:creationId xmlns:a16="http://schemas.microsoft.com/office/drawing/2014/main" id="{391BEDAF-0034-49E9-ABA0-624DBA63EF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843558"/>
            <a:ext cx="3024336" cy="33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7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7482" y="111461"/>
            <a:ext cx="8681021" cy="788539"/>
          </a:xfrm>
        </p:spPr>
        <p:txBody>
          <a:bodyPr/>
          <a:lstStyle/>
          <a:p>
            <a:r>
              <a:rPr lang="en-GB" b="1" dirty="0"/>
              <a:t>Part 1 - Readings </a:t>
            </a:r>
            <a:r>
              <a:rPr lang="en-GB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432000" y="480499"/>
            <a:ext cx="8280000" cy="28800"/>
          </a:xfrm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50500-2B2F-4E26-AC85-6A31D750D4BF}"/>
              </a:ext>
            </a:extLst>
          </p:cNvPr>
          <p:cNvSpPr txBox="1"/>
          <p:nvPr/>
        </p:nvSpPr>
        <p:spPr>
          <a:xfrm>
            <a:off x="421738" y="900000"/>
            <a:ext cx="8055014" cy="304407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2000" dirty="0">
                <a:ea typeface="+mn-lt"/>
                <a:cs typeface="+mn-lt"/>
              </a:rPr>
              <a:t>Read </a:t>
            </a:r>
            <a:r>
              <a:rPr lang="en-GB" sz="2000" b="1" dirty="0">
                <a:ea typeface="+mn-lt"/>
                <a:cs typeface="+mn-lt"/>
              </a:rPr>
              <a:t>Chapter 3</a:t>
            </a:r>
            <a:r>
              <a:rPr lang="en-GB" sz="2000" dirty="0">
                <a:ea typeface="+mn-lt"/>
                <a:cs typeface="+mn-lt"/>
              </a:rPr>
              <a:t> on ‘Who bears responsibility for the threats, risks, harms and wrongs posed by advanced digital technologies?’, in Yeung, K. ed. (2019) </a:t>
            </a:r>
            <a:r>
              <a:rPr lang="en-GB" sz="2000" i="1" dirty="0">
                <a:ea typeface="+mn-lt"/>
                <a:cs typeface="+mn-lt"/>
              </a:rPr>
              <a:t>Responsibility and AI</a:t>
            </a:r>
            <a:r>
              <a:rPr lang="en-GB" sz="2000" dirty="0">
                <a:ea typeface="+mn-lt"/>
                <a:cs typeface="+mn-lt"/>
              </a:rPr>
              <a:t>: a study of the implications of advanced digital technologies (including AI systems) for the concept of responsibility within a human rights framework. Strasbourg: Council of Europe. Available at: </a:t>
            </a:r>
            <a:r>
              <a:rPr lang="en-GB" sz="2000" dirty="0">
                <a:ea typeface="+mn-lt"/>
                <a:cs typeface="+mn-lt"/>
                <a:hlinkClick r:id="rId3"/>
              </a:rPr>
              <a:t>https://rm.coe.int/responsability-and-ai-en/168097d9c5</a:t>
            </a:r>
            <a:r>
              <a:rPr lang="en-GB" sz="2000" dirty="0">
                <a:ea typeface="+mn-lt"/>
                <a:cs typeface="+mn-lt"/>
              </a:rPr>
              <a:t> (Accessed 1 July 2021) </a:t>
            </a:r>
            <a:endParaRPr lang="en-GB" altLang="en-US" sz="2000" b="0" dirty="0"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4183A-5784-4873-BC8D-514ABF131660}"/>
              </a:ext>
            </a:extLst>
          </p:cNvPr>
          <p:cNvSpPr txBox="1"/>
          <p:nvPr/>
        </p:nvSpPr>
        <p:spPr>
          <a:xfrm>
            <a:off x="1259632" y="4904168"/>
            <a:ext cx="14401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800" dirty="0"/>
              <a:t>Lomas &amp; Almeida 2021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631B7A-3E6E-4333-B98F-789D99E45CB4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8280000" cy="46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4A9A51-96FF-4515-BEEF-71FC6CA4FBE7}"/>
              </a:ext>
            </a:extLst>
          </p:cNvPr>
          <p:cNvSpPr txBox="1">
            <a:spLocks/>
          </p:cNvSpPr>
          <p:nvPr/>
        </p:nvSpPr>
        <p:spPr>
          <a:xfrm>
            <a:off x="427483" y="627534"/>
            <a:ext cx="4792589" cy="37605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7483" y="152278"/>
            <a:ext cx="5800516" cy="907304"/>
          </a:xfrm>
        </p:spPr>
        <p:txBody>
          <a:bodyPr/>
          <a:lstStyle/>
          <a:p>
            <a:r>
              <a:rPr lang="en-US" altLang="en-US" dirty="0"/>
              <a:t>Ethical </a:t>
            </a:r>
            <a:r>
              <a:rPr lang="en-US" altLang="en-US" dirty="0">
                <a:solidFill>
                  <a:srgbClr val="FF0000"/>
                </a:solidFill>
              </a:rPr>
              <a:t>and Compliant </a:t>
            </a:r>
            <a:r>
              <a:rPr lang="en-US" altLang="en-US" dirty="0"/>
              <a:t>AI Innovation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432000" y="480499"/>
            <a:ext cx="8280000" cy="28800"/>
          </a:xfrm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50500-2B2F-4E26-AC85-6A31D750D4BF}"/>
              </a:ext>
            </a:extLst>
          </p:cNvPr>
          <p:cNvSpPr txBox="1"/>
          <p:nvPr/>
        </p:nvSpPr>
        <p:spPr>
          <a:xfrm>
            <a:off x="2843808" y="900000"/>
            <a:ext cx="3700730" cy="30440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GB" altLang="en-US" sz="20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4183A-5784-4873-BC8D-514ABF131660}"/>
              </a:ext>
            </a:extLst>
          </p:cNvPr>
          <p:cNvSpPr txBox="1"/>
          <p:nvPr/>
        </p:nvSpPr>
        <p:spPr>
          <a:xfrm>
            <a:off x="1259632" y="4904168"/>
            <a:ext cx="14401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800" dirty="0"/>
              <a:t>Lomas &amp; Almeida 2021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233B613-882E-49A1-BB9C-DC310FB1922A}"/>
              </a:ext>
            </a:extLst>
          </p:cNvPr>
          <p:cNvSpPr txBox="1">
            <a:spLocks/>
          </p:cNvSpPr>
          <p:nvPr/>
        </p:nvSpPr>
        <p:spPr>
          <a:xfrm>
            <a:off x="5004198" y="719019"/>
            <a:ext cx="3402806" cy="38529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/>
              <a:t>Developed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/>
              <a:t>Deployed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/>
              <a:t>User/end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/>
              <a:t>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/>
              <a:t>Data/Data banks/lakes accrual</a:t>
            </a:r>
            <a:endParaRPr lang="en-GB" altLang="en-US" sz="2000" dirty="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/>
              <a:t>Purpose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/>
              <a:t>Proportionality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>
                <a:cs typeface="Arial"/>
              </a:rPr>
              <a:t>Models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/>
              <a:t>Accountability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/>
              <a:t>Explainability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/>
              <a:t>Challenge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/>
              <a:t>Legal Responsibilities</a:t>
            </a:r>
          </a:p>
        </p:txBody>
      </p:sp>
      <p:pic>
        <p:nvPicPr>
          <p:cNvPr id="15" name="Picture 1">
            <a:extLst>
              <a:ext uri="{FF2B5EF4-FFF2-40B4-BE49-F238E27FC236}">
                <a16:creationId xmlns:a16="http://schemas.microsoft.com/office/drawing/2014/main" id="{1A4DFD70-9FA3-43B4-BEDC-CF3E602EC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9" t="17706" r="13776" b="13829"/>
          <a:stretch>
            <a:fillRect/>
          </a:stretch>
        </p:blipFill>
        <p:spPr bwMode="auto">
          <a:xfrm>
            <a:off x="756001" y="603819"/>
            <a:ext cx="3528392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65C4183D-56E1-4931-B18F-B6B6E37E3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96" y="4187636"/>
            <a:ext cx="38350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dirty="0"/>
              <a:t>Ethical Innovation for Artificial Intelligence</a:t>
            </a:r>
          </a:p>
          <a:p>
            <a:r>
              <a:rPr lang="en-US" altLang="en-US" sz="1200" dirty="0">
                <a:hlinkClick r:id="rId4"/>
              </a:rPr>
              <a:t>https://ei4ai.wordpress.com/</a:t>
            </a:r>
            <a:r>
              <a:rPr lang="en-US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920081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7483" y="152278"/>
            <a:ext cx="5800516" cy="907304"/>
          </a:xfrm>
        </p:spPr>
        <p:txBody>
          <a:bodyPr/>
          <a:lstStyle/>
          <a:p>
            <a:r>
              <a:rPr lang="en-GB" dirty="0"/>
              <a:t>Global Legislative Contexts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432000" y="480499"/>
            <a:ext cx="8280000" cy="28800"/>
          </a:xfrm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50500-2B2F-4E26-AC85-6A31D750D4BF}"/>
              </a:ext>
            </a:extLst>
          </p:cNvPr>
          <p:cNvSpPr txBox="1"/>
          <p:nvPr/>
        </p:nvSpPr>
        <p:spPr>
          <a:xfrm>
            <a:off x="2843808" y="900000"/>
            <a:ext cx="3700730" cy="30440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GB" altLang="en-US" sz="20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4183A-5784-4873-BC8D-514ABF131660}"/>
              </a:ext>
            </a:extLst>
          </p:cNvPr>
          <p:cNvSpPr txBox="1"/>
          <p:nvPr/>
        </p:nvSpPr>
        <p:spPr>
          <a:xfrm>
            <a:off x="1259632" y="4904168"/>
            <a:ext cx="14401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800" dirty="0"/>
              <a:t>Lomas &amp; Almeida 2021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BBAAAC-0FD2-453B-9FB0-F2B34C79B428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8280000" cy="46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49D3F4-7B65-4AEB-8626-2CEB422C92E4}"/>
              </a:ext>
            </a:extLst>
          </p:cNvPr>
          <p:cNvSpPr txBox="1">
            <a:spLocks/>
          </p:cNvSpPr>
          <p:nvPr/>
        </p:nvSpPr>
        <p:spPr>
          <a:xfrm>
            <a:off x="432000" y="900000"/>
            <a:ext cx="2771848" cy="32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Multiple jurisdictions and perspectives add to the complexity of compliance: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United Nations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European Union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UK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Canada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USA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China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India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Local/State</a:t>
            </a:r>
          </a:p>
        </p:txBody>
      </p:sp>
      <p:pic>
        <p:nvPicPr>
          <p:cNvPr id="9" name="Picture 8" descr="A digitally rendered city with numbers">
            <a:extLst>
              <a:ext uri="{FF2B5EF4-FFF2-40B4-BE49-F238E27FC236}">
                <a16:creationId xmlns:a16="http://schemas.microsoft.com/office/drawing/2014/main" id="{D1C5CC29-0729-4FF5-92C6-279BC2EEAF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198" y="593289"/>
            <a:ext cx="4788024" cy="403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00790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7483" y="152278"/>
            <a:ext cx="5800516" cy="907304"/>
          </a:xfrm>
        </p:spPr>
        <p:txBody>
          <a:bodyPr/>
          <a:lstStyle/>
          <a:p>
            <a:r>
              <a:rPr lang="en-GB" dirty="0"/>
              <a:t>Legislation and Societal Context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432000" y="480499"/>
            <a:ext cx="8280000" cy="28800"/>
          </a:xfrm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50500-2B2F-4E26-AC85-6A31D750D4BF}"/>
              </a:ext>
            </a:extLst>
          </p:cNvPr>
          <p:cNvSpPr txBox="1"/>
          <p:nvPr/>
        </p:nvSpPr>
        <p:spPr>
          <a:xfrm>
            <a:off x="2843808" y="900000"/>
            <a:ext cx="3700730" cy="30440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GB" altLang="en-US" sz="20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4183A-5784-4873-BC8D-514ABF131660}"/>
              </a:ext>
            </a:extLst>
          </p:cNvPr>
          <p:cNvSpPr txBox="1"/>
          <p:nvPr/>
        </p:nvSpPr>
        <p:spPr>
          <a:xfrm>
            <a:off x="1259632" y="4904168"/>
            <a:ext cx="14401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800" dirty="0"/>
              <a:t>Lomas &amp; Almeida 2021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631B7A-3E6E-4333-B98F-789D99E45CB4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8280000" cy="46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4A9A51-96FF-4515-BEEF-71FC6CA4FBE7}"/>
              </a:ext>
            </a:extLst>
          </p:cNvPr>
          <p:cNvSpPr txBox="1">
            <a:spLocks/>
          </p:cNvSpPr>
          <p:nvPr/>
        </p:nvSpPr>
        <p:spPr>
          <a:xfrm>
            <a:off x="5364088" y="881826"/>
            <a:ext cx="3168352" cy="32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Intersection of: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Legislation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Case law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Regulators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Best practice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r>
              <a:rPr lang="en-US" sz="2000" dirty="0"/>
              <a:t>Public versus Private Law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Differing evidential standards</a:t>
            </a:r>
          </a:p>
          <a:p>
            <a:endParaRPr lang="en-US" sz="2000" dirty="0"/>
          </a:p>
          <a:p>
            <a:r>
              <a:rPr lang="en-US" sz="2000" dirty="0"/>
              <a:t>Warfare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0B52219-DABE-4902-9D3C-062DB1DEE4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0055160"/>
              </p:ext>
            </p:extLst>
          </p:nvPr>
        </p:nvGraphicFramePr>
        <p:xfrm>
          <a:off x="432000" y="928792"/>
          <a:ext cx="3816360" cy="3525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401500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7483" y="152278"/>
            <a:ext cx="5800516" cy="907304"/>
          </a:xfrm>
        </p:spPr>
        <p:txBody>
          <a:bodyPr/>
          <a:lstStyle/>
          <a:p>
            <a:r>
              <a:rPr lang="en-GB" dirty="0"/>
              <a:t>Risk Management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432000" y="480499"/>
            <a:ext cx="8280000" cy="28800"/>
          </a:xfrm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50500-2B2F-4E26-AC85-6A31D750D4BF}"/>
              </a:ext>
            </a:extLst>
          </p:cNvPr>
          <p:cNvSpPr txBox="1"/>
          <p:nvPr/>
        </p:nvSpPr>
        <p:spPr>
          <a:xfrm>
            <a:off x="2843808" y="900000"/>
            <a:ext cx="3700730" cy="30440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GB" altLang="en-US" sz="20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4183A-5784-4873-BC8D-514ABF131660}"/>
              </a:ext>
            </a:extLst>
          </p:cNvPr>
          <p:cNvSpPr txBox="1"/>
          <p:nvPr/>
        </p:nvSpPr>
        <p:spPr>
          <a:xfrm>
            <a:off x="1259632" y="4904168"/>
            <a:ext cx="14401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800" dirty="0"/>
              <a:t>Lomas &amp; Almeida 2021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631B7A-3E6E-4333-B98F-789D99E45CB4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8280000" cy="46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4A9A51-96FF-4515-BEEF-71FC6CA4FBE7}"/>
              </a:ext>
            </a:extLst>
          </p:cNvPr>
          <p:cNvSpPr txBox="1">
            <a:spLocks/>
          </p:cNvSpPr>
          <p:nvPr/>
        </p:nvSpPr>
        <p:spPr>
          <a:xfrm>
            <a:off x="611560" y="656334"/>
            <a:ext cx="3240360" cy="37317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Legislation 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Prescriptive- thou shalt  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Balancing competing considerations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r>
              <a:rPr lang="en-US" sz="2000" dirty="0"/>
              <a:t>Avoiding negative impacts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Impact of Breaches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Financial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Harm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Damage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r>
              <a:rPr lang="en-US" sz="2000" dirty="0"/>
              <a:t>Providing for rights and freedoms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 descr="White arrows painted on the asphalt">
            <a:extLst>
              <a:ext uri="{FF2B5EF4-FFF2-40B4-BE49-F238E27FC236}">
                <a16:creationId xmlns:a16="http://schemas.microsoft.com/office/drawing/2014/main" id="{AFE7D06F-09F7-4F45-A009-6CDEC65D77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627534"/>
            <a:ext cx="4284016" cy="394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1622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7483" y="152278"/>
            <a:ext cx="5800516" cy="907304"/>
          </a:xfrm>
        </p:spPr>
        <p:txBody>
          <a:bodyPr/>
          <a:lstStyle/>
          <a:p>
            <a:r>
              <a:rPr lang="en-GB" dirty="0"/>
              <a:t>Human Rights as a Foundation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432000" y="480499"/>
            <a:ext cx="8280000" cy="28800"/>
          </a:xfrm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50500-2B2F-4E26-AC85-6A31D750D4BF}"/>
              </a:ext>
            </a:extLst>
          </p:cNvPr>
          <p:cNvSpPr txBox="1"/>
          <p:nvPr/>
        </p:nvSpPr>
        <p:spPr>
          <a:xfrm>
            <a:off x="2843808" y="900000"/>
            <a:ext cx="3700730" cy="30440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GB" altLang="en-US" sz="20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4183A-5784-4873-BC8D-514ABF131660}"/>
              </a:ext>
            </a:extLst>
          </p:cNvPr>
          <p:cNvSpPr txBox="1"/>
          <p:nvPr/>
        </p:nvSpPr>
        <p:spPr>
          <a:xfrm>
            <a:off x="1259632" y="4904168"/>
            <a:ext cx="14401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800" dirty="0"/>
              <a:t>Lomas &amp; Almeida 2021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BDABD-A6C4-44BF-A00E-C8960335E5CC}"/>
              </a:ext>
            </a:extLst>
          </p:cNvPr>
          <p:cNvSpPr txBox="1">
            <a:spLocks/>
          </p:cNvSpPr>
          <p:nvPr/>
        </p:nvSpPr>
        <p:spPr>
          <a:xfrm>
            <a:off x="278952" y="180963"/>
            <a:ext cx="8433048" cy="7190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83E1B2-FE4E-4EB6-819E-1474EFEE24C2}"/>
              </a:ext>
            </a:extLst>
          </p:cNvPr>
          <p:cNvSpPr txBox="1">
            <a:spLocks/>
          </p:cNvSpPr>
          <p:nvPr/>
        </p:nvSpPr>
        <p:spPr>
          <a:xfrm>
            <a:off x="4279451" y="719755"/>
            <a:ext cx="4581079" cy="35782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Universal Declaration of </a:t>
            </a:r>
          </a:p>
          <a:p>
            <a:r>
              <a:rPr lang="en-US" sz="2000" dirty="0"/>
              <a:t>Human Rights - 1948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Article 7 – all equal before the law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Article 12 – right to privacy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Article 17 – right to property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Article 18 – right to freedom </a:t>
            </a:r>
          </a:p>
          <a:p>
            <a:r>
              <a:rPr lang="en-US" sz="2000" dirty="0"/>
              <a:t>       of thought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Article 19 – right to freedom </a:t>
            </a:r>
          </a:p>
          <a:p>
            <a:r>
              <a:rPr lang="en-US" sz="2000" dirty="0"/>
              <a:t>       of expression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Article 27 -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right to the protection </a:t>
            </a: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      of the moral and material interests </a:t>
            </a: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      resulting from any scientific, </a:t>
            </a: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      literary or artistic production 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151AA0FF-5544-4B0E-AB9F-2F603952C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96" y="700250"/>
            <a:ext cx="4000500" cy="3543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E0494E-4E43-479E-96BB-899318253AAB}"/>
              </a:ext>
            </a:extLst>
          </p:cNvPr>
          <p:cNvSpPr txBox="1"/>
          <p:nvPr/>
        </p:nvSpPr>
        <p:spPr>
          <a:xfrm>
            <a:off x="107504" y="4308917"/>
            <a:ext cx="88250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>
                <a:hlinkClick r:id="rId4" tooltip="http://www.counterview.net/2014/08/saarcs-kathmandu-summit-in-november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0602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7483" y="152278"/>
            <a:ext cx="5800516" cy="907304"/>
          </a:xfrm>
        </p:spPr>
        <p:txBody>
          <a:bodyPr/>
          <a:lstStyle/>
          <a:p>
            <a:r>
              <a:rPr lang="en-GB" dirty="0"/>
              <a:t>Equality, Diversity and Inclusion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432000" y="480499"/>
            <a:ext cx="8280000" cy="28800"/>
          </a:xfrm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50500-2B2F-4E26-AC85-6A31D750D4BF}"/>
              </a:ext>
            </a:extLst>
          </p:cNvPr>
          <p:cNvSpPr txBox="1"/>
          <p:nvPr/>
        </p:nvSpPr>
        <p:spPr>
          <a:xfrm>
            <a:off x="2843808" y="900000"/>
            <a:ext cx="3700730" cy="30440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GB" altLang="en-US" sz="20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4183A-5784-4873-BC8D-514ABF131660}"/>
              </a:ext>
            </a:extLst>
          </p:cNvPr>
          <p:cNvSpPr txBox="1"/>
          <p:nvPr/>
        </p:nvSpPr>
        <p:spPr>
          <a:xfrm>
            <a:off x="1259632" y="4904168"/>
            <a:ext cx="14401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800" dirty="0"/>
              <a:t>Lomas &amp; Almeida 2021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BDABD-A6C4-44BF-A00E-C8960335E5CC}"/>
              </a:ext>
            </a:extLst>
          </p:cNvPr>
          <p:cNvSpPr txBox="1">
            <a:spLocks/>
          </p:cNvSpPr>
          <p:nvPr/>
        </p:nvSpPr>
        <p:spPr>
          <a:xfrm>
            <a:off x="278952" y="180963"/>
            <a:ext cx="8433048" cy="7190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83E1B2-FE4E-4EB6-819E-1474EFEE24C2}"/>
              </a:ext>
            </a:extLst>
          </p:cNvPr>
          <p:cNvSpPr txBox="1">
            <a:spLocks/>
          </p:cNvSpPr>
          <p:nvPr/>
        </p:nvSpPr>
        <p:spPr>
          <a:xfrm>
            <a:off x="4279451" y="719755"/>
            <a:ext cx="4581079" cy="35782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2000" dirty="0"/>
              <a:t>EU Charter of Fundamental Rights (Article 21)</a:t>
            </a:r>
            <a:br>
              <a:rPr lang="en-GB" altLang="en-US" sz="2000" dirty="0"/>
            </a:br>
            <a:r>
              <a:rPr lang="en-GB" altLang="en-US" sz="2000" dirty="0"/>
              <a:t>UK Equality Act 2010</a:t>
            </a:r>
            <a:br>
              <a:rPr lang="en-GB" altLang="en-US" sz="2000" dirty="0"/>
            </a:br>
            <a:r>
              <a:rPr lang="en-GB" altLang="en-US" sz="2000" dirty="0"/>
              <a:t>USA Civil Rights Act</a:t>
            </a:r>
          </a:p>
          <a:p>
            <a:endParaRPr lang="en-GB" altLang="en-US" sz="2000" dirty="0"/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en-US" sz="2000" dirty="0"/>
              <a:t>Protected Characteristics </a:t>
            </a:r>
          </a:p>
          <a:p>
            <a:pPr>
              <a:defRPr/>
            </a:pPr>
            <a:endParaRPr lang="en-US" altLang="en-US" sz="2000" dirty="0"/>
          </a:p>
          <a:p>
            <a:pPr>
              <a:defRPr/>
            </a:pPr>
            <a:r>
              <a:rPr lang="en-US" altLang="en-US" sz="2000" dirty="0"/>
              <a:t>Age, Disability, Gender Reassignment, Marriage and Civil Partnership, Pregnancy and maternity, Race, Religion or Belief, Sex, Sexual orientation, Genetics, Language.</a:t>
            </a:r>
          </a:p>
          <a:p>
            <a:pPr>
              <a:defRPr/>
            </a:pPr>
            <a:endParaRPr lang="en-US" altLang="en-US" sz="2000" dirty="0"/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 altLang="en-US" sz="2000" dirty="0"/>
              <a:t>Direct, Indirect, Associative, Perceptive Discrimination</a:t>
            </a:r>
            <a:endParaRPr lang="en-GB" altLang="en-US" sz="2000" dirty="0"/>
          </a:p>
          <a:p>
            <a:br>
              <a:rPr lang="en-GB" altLang="en-US" sz="2000" dirty="0"/>
            </a:br>
            <a:br>
              <a:rPr lang="en-GB" altLang="en-US" sz="2000" dirty="0"/>
            </a:b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14" name="Picture 13" descr="A picture containing text, scale, device&#10;&#10;Description automatically generated">
            <a:extLst>
              <a:ext uri="{FF2B5EF4-FFF2-40B4-BE49-F238E27FC236}">
                <a16:creationId xmlns:a16="http://schemas.microsoft.com/office/drawing/2014/main" id="{28ED93B6-1F90-4CB0-9A9E-2FBA3551D2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8437" y="802568"/>
            <a:ext cx="3905664" cy="30440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7B4029-D14D-4C16-8BB7-EC7C3F9A3E76}"/>
              </a:ext>
            </a:extLst>
          </p:cNvPr>
          <p:cNvSpPr txBox="1"/>
          <p:nvPr/>
        </p:nvSpPr>
        <p:spPr>
          <a:xfrm>
            <a:off x="330388" y="4202433"/>
            <a:ext cx="44748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>
                <a:hlinkClick r:id="rId4" tooltip="https://pngimg.com/download/52930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-nc/3.0/"/>
              </a:rPr>
              <a:t>CC BY-NC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220370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7483" y="152278"/>
            <a:ext cx="5800516" cy="907304"/>
          </a:xfrm>
        </p:spPr>
        <p:txBody>
          <a:bodyPr/>
          <a:lstStyle/>
          <a:p>
            <a:r>
              <a:rPr lang="en-GB" dirty="0"/>
              <a:t>Intellectual Property Rights 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432000" y="480499"/>
            <a:ext cx="8280000" cy="28800"/>
          </a:xfrm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50500-2B2F-4E26-AC85-6A31D750D4BF}"/>
              </a:ext>
            </a:extLst>
          </p:cNvPr>
          <p:cNvSpPr txBox="1"/>
          <p:nvPr/>
        </p:nvSpPr>
        <p:spPr>
          <a:xfrm>
            <a:off x="2843808" y="900000"/>
            <a:ext cx="3700730" cy="30440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GB" altLang="en-US" sz="20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4183A-5784-4873-BC8D-514ABF131660}"/>
              </a:ext>
            </a:extLst>
          </p:cNvPr>
          <p:cNvSpPr txBox="1"/>
          <p:nvPr/>
        </p:nvSpPr>
        <p:spPr>
          <a:xfrm>
            <a:off x="1259632" y="4904168"/>
            <a:ext cx="14401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800" dirty="0"/>
              <a:t>Lomas &amp; Almeida 2021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277419-163B-42D8-BFC5-5E2E0DA656A5}"/>
              </a:ext>
            </a:extLst>
          </p:cNvPr>
          <p:cNvSpPr txBox="1"/>
          <p:nvPr/>
        </p:nvSpPr>
        <p:spPr>
          <a:xfrm>
            <a:off x="427483" y="195486"/>
            <a:ext cx="6430517" cy="553997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endParaRPr lang="en-GB" altLang="en-US" dirty="0"/>
          </a:p>
          <a:p>
            <a:pPr marL="0" indent="0" eaLnBrk="1" hangingPunct="1">
              <a:buFontTx/>
              <a:buNone/>
              <a:defRPr/>
            </a:pPr>
            <a:r>
              <a:rPr lang="en-GB" altLang="en-US" dirty="0"/>
              <a:t>-</a:t>
            </a:r>
            <a:r>
              <a:rPr lang="en-GB" altLang="en-US" sz="2000" dirty="0"/>
              <a:t>Patents</a:t>
            </a:r>
          </a:p>
          <a:p>
            <a:pPr marL="0" indent="0" eaLnBrk="1" hangingPunct="1">
              <a:buFontTx/>
              <a:buNone/>
              <a:defRPr/>
            </a:pPr>
            <a:r>
              <a:rPr lang="en-GB" altLang="en-US" sz="2000" dirty="0"/>
              <a:t>-Industrial Design</a:t>
            </a:r>
          </a:p>
          <a:p>
            <a:pPr>
              <a:defRPr/>
            </a:pPr>
            <a:r>
              <a:rPr lang="en-GB" altLang="en-US" sz="2000" dirty="0"/>
              <a:t>-Trade secrets and ‘know how’ </a:t>
            </a:r>
            <a:endParaRPr lang="en-GB" altLang="en-US" sz="2000" dirty="0">
              <a:cs typeface="Arial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GB" altLang="en-US" sz="2000" dirty="0"/>
              <a:t>-Trade Marks</a:t>
            </a:r>
          </a:p>
          <a:p>
            <a:pPr marL="0" indent="0" eaLnBrk="1" hangingPunct="1">
              <a:buFontTx/>
              <a:buNone/>
              <a:defRPr/>
            </a:pPr>
            <a:r>
              <a:rPr lang="en-GB" altLang="en-US" sz="2000" dirty="0"/>
              <a:t>-Brand</a:t>
            </a:r>
          </a:p>
          <a:p>
            <a:pPr>
              <a:defRPr/>
            </a:pPr>
            <a:r>
              <a:rPr lang="en-GB" altLang="en-US" sz="2000" dirty="0"/>
              <a:t>-Copyright – needs human creator</a:t>
            </a:r>
            <a:endParaRPr lang="en-GB" altLang="en-US" sz="2000" dirty="0">
              <a:cs typeface="Arial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GB" altLang="en-US" sz="2000" dirty="0"/>
              <a:t>-Digital Rights Management</a:t>
            </a:r>
          </a:p>
          <a:p>
            <a:pPr>
              <a:defRPr/>
            </a:pPr>
            <a:r>
              <a:rPr lang="en-GB" altLang="en-US" sz="2000" dirty="0"/>
              <a:t>-Software, Database Rights </a:t>
            </a:r>
            <a:r>
              <a:rPr lang="en-GB" altLang="en-US" sz="2000" dirty="0" err="1"/>
              <a:t>etcs</a:t>
            </a:r>
            <a:endParaRPr lang="en-GB" altLang="en-US" sz="2000" dirty="0"/>
          </a:p>
          <a:p>
            <a:pPr marL="0" indent="0" eaLnBrk="1" hangingPunct="1">
              <a:buFontTx/>
              <a:buNone/>
              <a:defRPr/>
            </a:pPr>
            <a:endParaRPr lang="en-GB" altLang="en-US" sz="2000" dirty="0"/>
          </a:p>
          <a:p>
            <a:pPr marL="342900" indent="-342900" eaLnBrk="1" hangingPunct="1">
              <a:buFont typeface="Wingdings" panose="05000000000000000000" pitchFamily="2" charset="2"/>
              <a:buChar char="Ø"/>
              <a:defRPr/>
            </a:pPr>
            <a:r>
              <a:rPr lang="en-GB" altLang="en-US" sz="2000" dirty="0"/>
              <a:t>Legislated for in different ways</a:t>
            </a:r>
          </a:p>
          <a:p>
            <a:pPr marL="342900" indent="-342900" eaLnBrk="1" hangingPunct="1">
              <a:buFont typeface="Wingdings" panose="05000000000000000000" pitchFamily="2" charset="2"/>
              <a:buChar char="Ø"/>
              <a:defRPr/>
            </a:pPr>
            <a:r>
              <a:rPr lang="en-GB" altLang="en-US" sz="2000" dirty="0"/>
              <a:t>Last for different times</a:t>
            </a:r>
          </a:p>
          <a:p>
            <a:pPr marL="342900" indent="-342900" eaLnBrk="1" hangingPunct="1">
              <a:buFont typeface="Wingdings" panose="05000000000000000000" pitchFamily="2" charset="2"/>
              <a:buChar char="Ø"/>
              <a:defRPr/>
            </a:pPr>
            <a:r>
              <a:rPr lang="en-GB" altLang="en-US" sz="2000" dirty="0"/>
              <a:t>Differ internationally</a:t>
            </a:r>
          </a:p>
          <a:p>
            <a:pPr marL="342900" indent="-342900" eaLnBrk="1" hangingPunct="1">
              <a:buFont typeface="Wingdings" panose="05000000000000000000" pitchFamily="2" charset="2"/>
              <a:buChar char="Ø"/>
              <a:defRPr/>
            </a:pPr>
            <a:endParaRPr lang="en-GB" altLang="en-US" sz="2100" dirty="0"/>
          </a:p>
          <a:p>
            <a:pPr marL="0" indent="0" eaLnBrk="1" hangingPunct="1">
              <a:buFontTx/>
              <a:buNone/>
              <a:defRPr/>
            </a:pPr>
            <a:endParaRPr lang="en-GB" altLang="en-US" sz="2100" dirty="0"/>
          </a:p>
          <a:p>
            <a:pPr marL="0" indent="0" eaLnBrk="1" hangingPunct="1">
              <a:buFontTx/>
              <a:buNone/>
              <a:defRPr/>
            </a:pPr>
            <a:endParaRPr lang="en-GB" altLang="en-US" sz="2100" dirty="0"/>
          </a:p>
          <a:p>
            <a:pPr marL="0" indent="0" eaLnBrk="1" hangingPunct="1">
              <a:buFontTx/>
              <a:buNone/>
              <a:defRPr/>
            </a:pPr>
            <a:endParaRPr lang="en-GB" altLang="en-US" sz="2100" dirty="0"/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5B5DC7DF-443D-4EBE-A79C-3C7FAA396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" t="-399" r="49018" b="46838"/>
          <a:stretch/>
        </p:blipFill>
        <p:spPr bwMode="auto">
          <a:xfrm>
            <a:off x="5394799" y="524678"/>
            <a:ext cx="4180926" cy="399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324190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7483" y="152278"/>
            <a:ext cx="5800516" cy="907304"/>
          </a:xfrm>
        </p:spPr>
        <p:txBody>
          <a:bodyPr/>
          <a:lstStyle/>
          <a:p>
            <a:r>
              <a:rPr lang="en-GB" dirty="0"/>
              <a:t>Intellectual Property Rights 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68178-02AE-42FC-958D-6B8F13B6017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432000" y="480499"/>
            <a:ext cx="8280000" cy="28800"/>
          </a:xfrm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50500-2B2F-4E26-AC85-6A31D750D4BF}"/>
              </a:ext>
            </a:extLst>
          </p:cNvPr>
          <p:cNvSpPr txBox="1"/>
          <p:nvPr/>
        </p:nvSpPr>
        <p:spPr>
          <a:xfrm>
            <a:off x="2843808" y="900000"/>
            <a:ext cx="3700730" cy="30440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GB" altLang="en-US" sz="20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4183A-5784-4873-BC8D-514ABF131660}"/>
              </a:ext>
            </a:extLst>
          </p:cNvPr>
          <p:cNvSpPr txBox="1"/>
          <p:nvPr/>
        </p:nvSpPr>
        <p:spPr>
          <a:xfrm>
            <a:off x="1259632" y="4904168"/>
            <a:ext cx="14401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800" dirty="0"/>
              <a:t>Lomas &amp; Almeida 2021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277419-163B-42D8-BFC5-5E2E0DA656A5}"/>
              </a:ext>
            </a:extLst>
          </p:cNvPr>
          <p:cNvSpPr txBox="1"/>
          <p:nvPr/>
        </p:nvSpPr>
        <p:spPr>
          <a:xfrm>
            <a:off x="4849939" y="606841"/>
            <a:ext cx="4146677" cy="537070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GB" altLang="en-US" sz="2000" dirty="0"/>
              <a:t>Provides for:</a:t>
            </a:r>
          </a:p>
          <a:p>
            <a:pPr>
              <a:defRPr/>
            </a:pPr>
            <a:r>
              <a:rPr lang="en-GB" altLang="en-US" sz="2000" dirty="0"/>
              <a:t>- Control</a:t>
            </a:r>
          </a:p>
          <a:p>
            <a:pPr>
              <a:defRPr/>
            </a:pPr>
            <a:r>
              <a:rPr lang="en-GB" altLang="en-US" sz="2000" dirty="0"/>
              <a:t>- Collaboration Frameworks</a:t>
            </a:r>
          </a:p>
          <a:p>
            <a:pPr>
              <a:defRPr/>
            </a:pPr>
            <a:r>
              <a:rPr lang="en-GB" altLang="en-US" sz="2000" dirty="0"/>
              <a:t>- Commoditization</a:t>
            </a:r>
          </a:p>
          <a:p>
            <a:pPr>
              <a:defRPr/>
            </a:pPr>
            <a:r>
              <a:rPr lang="en-GB" altLang="en-US" sz="2000" dirty="0"/>
              <a:t>- Monopolies</a:t>
            </a:r>
          </a:p>
          <a:p>
            <a:pPr>
              <a:defRPr/>
            </a:pPr>
            <a:r>
              <a:rPr lang="en-GB" altLang="en-US" sz="2000" dirty="0"/>
              <a:t>- Protection</a:t>
            </a: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GB" altLang="en-US" sz="2000" dirty="0"/>
              <a:t>Software is protected by copyright law – provides paternity and moral rights</a:t>
            </a:r>
            <a:endParaRPr lang="en-GB" altLang="en-US" sz="2000"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GB" sz="2000" dirty="0">
                <a:ea typeface="+mn-lt"/>
                <a:cs typeface="+mn-lt"/>
              </a:rPr>
              <a:t>Fair Dealing vs Fair Use</a:t>
            </a:r>
            <a:endParaRPr lang="en-GB" altLang="en-US" sz="2000" dirty="0">
              <a:ea typeface="+mn-lt"/>
              <a:cs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GB" altLang="en-US" sz="2000" dirty="0"/>
              <a:t>Inventions related to software are protected by patents</a:t>
            </a: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GB" altLang="en-US" sz="2000" dirty="0">
                <a:cs typeface="Arial"/>
              </a:rPr>
              <a:t>Trade secrets – contracts/NDAs</a:t>
            </a: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endParaRPr lang="en-GB" altLang="en-US" sz="2000" dirty="0">
              <a:cs typeface="Arial"/>
            </a:endParaRPr>
          </a:p>
          <a:p>
            <a:pPr>
              <a:defRPr/>
            </a:pPr>
            <a:endParaRPr lang="en-GB" altLang="en-US" sz="2100" dirty="0"/>
          </a:p>
          <a:p>
            <a:pPr>
              <a:defRPr/>
            </a:pPr>
            <a:endParaRPr lang="en-GB" altLang="en-US" sz="2100" dirty="0"/>
          </a:p>
          <a:p>
            <a:pPr>
              <a:defRPr/>
            </a:pPr>
            <a:endParaRPr lang="en-GB" altLang="en-US" sz="2100" dirty="0">
              <a:cs typeface="Arial"/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5B5DC7DF-443D-4EBE-A79C-3C7FAA396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" t="-399" r="49018" b="46838"/>
          <a:stretch/>
        </p:blipFill>
        <p:spPr bwMode="auto">
          <a:xfrm>
            <a:off x="427483" y="661643"/>
            <a:ext cx="4180926" cy="399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8186273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Red&amp;White - Alan Turing">
      <a:dk1>
        <a:sysClr val="windowText" lastClr="000000"/>
      </a:dk1>
      <a:lt1>
        <a:sysClr val="window" lastClr="FFFFFF"/>
      </a:lt1>
      <a:dk2>
        <a:srgbClr val="00FF00"/>
      </a:dk2>
      <a:lt2>
        <a:srgbClr val="00FFFF"/>
      </a:lt2>
      <a:accent1>
        <a:srgbClr val="0000FF"/>
      </a:accent1>
      <a:accent2>
        <a:srgbClr val="7D00FF"/>
      </a:accent2>
      <a:accent3>
        <a:srgbClr val="FF00FF"/>
      </a:accent3>
      <a:accent4>
        <a:srgbClr val="FF0000"/>
      </a:accent4>
      <a:accent5>
        <a:srgbClr val="FF7D00"/>
      </a:accent5>
      <a:accent6>
        <a:srgbClr val="FFFF00"/>
      </a:accent6>
      <a:hlink>
        <a:srgbClr val="FF7D00"/>
      </a:hlink>
      <a:folHlink>
        <a:srgbClr val="0000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template [Read-Only]" id="{C6903D3B-E20B-4854-93B9-F5A9CF5CBAE7}" vid="{2CAEDC97-BFB7-4B44-ADE4-7AC9EA6631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Unpublished xmlns="08a1f6fd-e710-4379-a5a2-b3883be714e7">false</Document_x0020_Unpublished>
    <TaxCatchAll xmlns="ddc16f2e-ac79-420b-bf02-152a3fab2b22"/>
    <Publish_x0020_the_x0020_document_x0020__x0028_Public_x0020_Documents_x0029_ xmlns="a2be0bb9-d448-4074-b059-cb7e6b3380a4">
      <Url xsi:nil="true"/>
      <Description xsi:nil="true"/>
    </Publish_x0020_the_x0020_document_x0020__x0028_Public_x0020_Documents_x0029_>
    <b23dd0a42d9b42299b6ab42555bb2b71 xmlns="08a1f6fd-e710-4379-a5a2-b3883be714e7">
      <Terms xmlns="http://schemas.microsoft.com/office/infopath/2007/PartnerControls"/>
    </b23dd0a42d9b42299b6ab42555bb2b71>
    <Document_x0020_Published xmlns="08a1f6fd-e710-4379-a5a2-b3883be714e7">false</Document_x0020_Published>
    <Document_x0020_Last_x0020_Published xmlns="08a1f6fd-e710-4379-a5a2-b3883be714e7" xsi:nil="true"/>
    <Document_x0020_Summary xmlns="08a1f6fd-e710-4379-a5a2-b3883be714e7" xsi:nil="true"/>
    <Unpublish_x0020_the_x0020_document_x0020__x0028_Public_x0020_Documents_x0029_ xmlns="a2be0bb9-d448-4074-b059-cb7e6b3380a4">
      <Url xsi:nil="true"/>
      <Description xsi:nil="true"/>
    </Unpublish_x0020_the_x0020_document_x0020__x0028_Public_x0020_Documents_x0029_>
    <Start_x0020_the_x0020_publishing_x0020_process_x0020__x0028_Public_x0020_Documents_x0029_ xmlns="a2be0bb9-d448-4074-b059-cb7e6b3380a4">
      <Url xsi:nil="true"/>
      <Description xsi:nil="true"/>
    </Start_x0020_the_x0020_publishing_x0020_process_x0020__x0028_Public_x0020_Documents_x0029_>
    <Document_x0020_Description xmlns="08a1f6fd-e710-4379-a5a2-b3883be714e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D22E6A211DCA4BB83824406D28E9C0" ma:contentTypeVersion="" ma:contentTypeDescription="Create a new document." ma:contentTypeScope="" ma:versionID="eb5cb5c4419ec3f2ebb4e6234fc923c1">
  <xsd:schema xmlns:xsd="http://www.w3.org/2001/XMLSchema" xmlns:xs="http://www.w3.org/2001/XMLSchema" xmlns:p="http://schemas.microsoft.com/office/2006/metadata/properties" xmlns:ns2="ddc16f2e-ac79-420b-bf02-152a3fab2b22" xmlns:ns3="08a1f6fd-e710-4379-a5a2-b3883be714e7" xmlns:ns4="a2be0bb9-d448-4074-b059-cb7e6b3380a4" targetNamespace="http://schemas.microsoft.com/office/2006/metadata/properties" ma:root="true" ma:fieldsID="d2bd4470ed76f86c26e58dccb1ce0090" ns2:_="" ns3:_="" ns4:_="">
    <xsd:import namespace="ddc16f2e-ac79-420b-bf02-152a3fab2b22"/>
    <xsd:import namespace="08a1f6fd-e710-4379-a5a2-b3883be714e7"/>
    <xsd:import namespace="a2be0bb9-d448-4074-b059-cb7e6b3380a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Document_x0020_Description" minOccurs="0"/>
                <xsd:element ref="ns3:b23dd0a42d9b42299b6ab42555bb2b71" minOccurs="0"/>
                <xsd:element ref="ns2:TaxCatchAll" minOccurs="0"/>
                <xsd:element ref="ns3:Document_x0020_Last_x0020_Published" minOccurs="0"/>
                <xsd:element ref="ns3:Document_x0020_Published" minOccurs="0"/>
                <xsd:element ref="ns3:Document_x0020_Summary" minOccurs="0"/>
                <xsd:element ref="ns3:Document_x0020_Unpublished" minOccurs="0"/>
                <xsd:element ref="ns4:Unpublish_x0020_the_x0020_document_x0020__x0028_Public_x0020_Documents_x0029_" minOccurs="0"/>
                <xsd:element ref="ns4:Publish_x0020_the_x0020_document_x0020__x0028_Public_x0020_Documents_x0029_" minOccurs="0"/>
                <xsd:element ref="ns4:Start_x0020_the_x0020_publishing_x0020_process_x0020__x0028_Public_x0020_Documents_x0029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13" nillable="true" ma:displayName="Taxonomy Catch All Column" ma:description="" ma:hidden="true" ma:list="{CF309E38-7117-474E-A583-87FAE7C2EDA1}" ma:internalName="TaxCatchAll" ma:showField="CatchAllData" ma:web="{08a1f6fd-e710-4379-a5a2-b3883be714e7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a1f6fd-e710-4379-a5a2-b3883be714e7" elementFormDefault="qualified">
    <xsd:import namespace="http://schemas.microsoft.com/office/2006/documentManagement/types"/>
    <xsd:import namespace="http://schemas.microsoft.com/office/infopath/2007/PartnerControls"/>
    <xsd:element name="Document_x0020_Description" ma:index="10" nillable="true" ma:displayName="Document Description" ma:description="Provide a short synopsis of the documents contents i.e. This document covers how to create a new business process" ma:internalName="Document_x0020_Description">
      <xsd:simpleType>
        <xsd:restriction base="dms:Note"/>
      </xsd:simpleType>
    </xsd:element>
    <xsd:element name="b23dd0a42d9b42299b6ab42555bb2b71" ma:index="12" nillable="true" ma:taxonomy="true" ma:internalName="b23dd0a42d9b42299b6ab42555bb2b71" ma:taxonomyFieldName="Document_x0020_Keywords" ma:displayName="Document Keywords" ma:default="" ma:fieldId="{b23dd0a4-2d9b-4229-9b6a-b42555bb2b71}" ma:taxonomyMulti="true" ma:sspId="db5eb1a5-37e6-488e-b8f0-ddc5ba46631c" ma:termSetId="d9d9f70c-33c9-410e-ad9c-675fe27864f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ocument_x0020_Last_x0020_Published" ma:index="14" nillable="true" ma:displayName="Document Last Published" ma:description="Populated by workflow" ma:internalName="Document_x0020_Last_x0020_Published">
      <xsd:simpleType>
        <xsd:restriction base="dms:Text">
          <xsd:maxLength value="255"/>
        </xsd:restriction>
      </xsd:simpleType>
    </xsd:element>
    <xsd:element name="Document_x0020_Published" ma:index="15" nillable="true" ma:displayName="Document Published" ma:default="0" ma:description="Click to publish the document" ma:internalName="Document_x0020_Published">
      <xsd:simpleType>
        <xsd:restriction base="dms:Boolean"/>
      </xsd:simpleType>
    </xsd:element>
    <xsd:element name="Document_x0020_Summary" ma:index="16" nillable="true" ma:displayName="Document Summary" ma:description="Provide a brief summary of the documents purpose i.e. How to create a business policy" ma:internalName="Document_x0020_Summary">
      <xsd:simpleType>
        <xsd:restriction base="dms:Note"/>
      </xsd:simpleType>
    </xsd:element>
    <xsd:element name="Document_x0020_Unpublished" ma:index="17" nillable="true" ma:displayName="Document Unpublished" ma:default="0" ma:description="Used by workflow, not for user use." ma:internalName="Document_x0020_Unpublishe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be0bb9-d448-4074-b059-cb7e6b3380a4" elementFormDefault="qualified">
    <xsd:import namespace="http://schemas.microsoft.com/office/2006/documentManagement/types"/>
    <xsd:import namespace="http://schemas.microsoft.com/office/infopath/2007/PartnerControls"/>
    <xsd:element name="Unpublish_x0020_the_x0020_document_x0020__x0028_Public_x0020_Documents_x0029_" ma:index="18" nillable="true" ma:displayName="Unpublish the document (Public Documents)" ma:internalName="Unpublish_x0020_the_x0020_document_x0020__x0028_Public_x0020_Documents_x0029_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Publish_x0020_the_x0020_document_x0020__x0028_Public_x0020_Documents_x0029_" ma:index="19" nillable="true" ma:displayName="Publish the document (Public Documents)" ma:internalName="Publish_x0020_the_x0020_document_x0020__x0028_Public_x0020_Documents_x0029_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Start_x0020_the_x0020_publishing_x0020_process_x0020__x0028_Public_x0020_Documents_x0029_" ma:index="20" nillable="true" ma:displayName="Start the publishing process (Public Documents)" ma:internalName="Start_x0020_the_x0020_publishing_x0020_process_x0020__x0028_Public_x0020_Documents_x0029_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1D6603-7A4F-4E61-9F3B-AA41D2448B94}">
  <ds:schemaRefs>
    <ds:schemaRef ds:uri="http://purl.org/dc/terms/"/>
    <ds:schemaRef ds:uri="http://schemas.openxmlformats.org/package/2006/metadata/core-properties"/>
    <ds:schemaRef ds:uri="a2be0bb9-d448-4074-b059-cb7e6b3380a4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08a1f6fd-e710-4379-a5a2-b3883be714e7"/>
    <ds:schemaRef ds:uri="http://schemas.microsoft.com/office/infopath/2007/PartnerControls"/>
    <ds:schemaRef ds:uri="ddc16f2e-ac79-420b-bf02-152a3fab2b2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40EA25E-A90B-4A48-8C5D-124E69F250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c16f2e-ac79-420b-bf02-152a3fab2b22"/>
    <ds:schemaRef ds:uri="08a1f6fd-e710-4379-a5a2-b3883be714e7"/>
    <ds:schemaRef ds:uri="a2be0bb9-d448-4074-b059-cb7e6b3380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09AA62-12D1-47D7-B44F-DEC239FF75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2511</TotalTime>
  <Words>1182</Words>
  <Application>Microsoft Office PowerPoint</Application>
  <PresentationFormat>On-screen Show (16:9)</PresentationFormat>
  <Paragraphs>207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Office Theme</vt:lpstr>
      <vt:lpstr>Part 1  Legislation and Regulatory Contexts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Rodrigues Silva Almeida, Denise Almeida</dc:creator>
  <cp:lastModifiedBy>elizabethlomas</cp:lastModifiedBy>
  <cp:revision>361</cp:revision>
  <cp:lastPrinted>2021-08-24T12:27:58Z</cp:lastPrinted>
  <dcterms:created xsi:type="dcterms:W3CDTF">2021-05-10T20:49:50Z</dcterms:created>
  <dcterms:modified xsi:type="dcterms:W3CDTF">2021-08-24T12:28:04Z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0x01010002D22E6A211DCA4BB83824406D28E9C0</vt:lpwstr>
  </property>
</Properties>
</file>